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797675" cy="99282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g4i8cyTWZBuBmjLHhNaAXA9XB/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135"/>
          </a:xfrm>
          <a:prstGeom prst="rect">
            <a:avLst/>
          </a:prstGeom>
          <a:noFill/>
          <a:ln>
            <a:noFill/>
          </a:ln>
        </p:spPr>
        <p:txBody>
          <a:bodyPr anchorCtr="0" anchor="t" bIns="45775" lIns="91575" spcFirstLastPara="1" rIns="91575" wrap="square" tIns="457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4" y="0"/>
            <a:ext cx="2945659" cy="498135"/>
          </a:xfrm>
          <a:prstGeom prst="rect">
            <a:avLst/>
          </a:prstGeom>
          <a:noFill/>
          <a:ln>
            <a:noFill/>
          </a:ln>
        </p:spPr>
        <p:txBody>
          <a:bodyPr anchorCtr="0" anchor="t" bIns="45775" lIns="91575" spcFirstLastPara="1" rIns="91575" wrap="square" tIns="457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30091"/>
            <a:ext cx="2945659" cy="498134"/>
          </a:xfrm>
          <a:prstGeom prst="rect">
            <a:avLst/>
          </a:prstGeom>
          <a:noFill/>
          <a:ln>
            <a:noFill/>
          </a:ln>
        </p:spPr>
        <p:txBody>
          <a:bodyPr anchorCtr="0" anchor="b" bIns="45775" lIns="91575" spcFirstLastPara="1" rIns="91575" wrap="square" tIns="457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4" y="9430091"/>
            <a:ext cx="2945659" cy="498134"/>
          </a:xfrm>
          <a:prstGeom prst="rect">
            <a:avLst/>
          </a:prstGeom>
          <a:noFill/>
          <a:ln>
            <a:noFill/>
          </a:ln>
        </p:spPr>
        <p:txBody>
          <a:bodyPr anchorCtr="0" anchor="b" bIns="45775" lIns="91575" spcFirstLastPara="1" rIns="91575" wrap="square" tIns="457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189" name="Google Shape;189;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200" name="Google Shape;200;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210" name="Google Shape;210;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4: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222" name="Google Shape;222;p14:notes"/>
          <p:cNvSpPr txBox="1"/>
          <p:nvPr>
            <p:ph idx="12" type="sldNum"/>
          </p:nvPr>
        </p:nvSpPr>
        <p:spPr>
          <a:xfrm>
            <a:off x="3850444" y="9430091"/>
            <a:ext cx="2945659" cy="498134"/>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223" name="Google Shape;223;p14:notes"/>
          <p:cNvSpPr txBox="1"/>
          <p:nvPr>
            <p:ph idx="10" type="dt"/>
          </p:nvPr>
        </p:nvSpPr>
        <p:spPr>
          <a:xfrm>
            <a:off x="3850444" y="0"/>
            <a:ext cx="2945659" cy="498135"/>
          </a:xfrm>
          <a:prstGeom prst="rect">
            <a:avLst/>
          </a:prstGeom>
          <a:noFill/>
          <a:ln>
            <a:noFill/>
          </a:ln>
        </p:spPr>
        <p:txBody>
          <a:bodyPr anchorCtr="0" anchor="t" bIns="45775" lIns="91575" spcFirstLastPara="1" rIns="91575" wrap="square" tIns="45775">
            <a:noAutofit/>
          </a:bodyPr>
          <a:lstStyle/>
          <a:p>
            <a:pPr indent="0" lvl="0" marL="0" rtl="0" algn="r">
              <a:lnSpc>
                <a:spcPct val="100000"/>
              </a:lnSpc>
              <a:spcBef>
                <a:spcPts val="0"/>
              </a:spcBef>
              <a:spcAft>
                <a:spcPts val="0"/>
              </a:spcAft>
              <a:buSzPts val="1400"/>
              <a:buNone/>
            </a:pPr>
            <a:r>
              <a:rPr lang="en-GB"/>
              <a:t>21/09/2017</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232" name="Google Shape;232;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107" name="Google Shape;107;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118" name="Google Shape;118;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127" name="Google Shape;127;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136" name="Google Shape;136;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148" name="Google Shape;148;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160" name="Google Shape;160;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9:notes"/>
          <p:cNvSpPr txBox="1"/>
          <p:nvPr>
            <p:ph idx="1" type="body"/>
          </p:nvPr>
        </p:nvSpPr>
        <p:spPr>
          <a:xfrm>
            <a:off x="679768" y="4777958"/>
            <a:ext cx="5438140" cy="3909239"/>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176" name="Google Shape;176;p9:notes"/>
          <p:cNvSpPr txBox="1"/>
          <p:nvPr>
            <p:ph idx="12" type="sldNum"/>
          </p:nvPr>
        </p:nvSpPr>
        <p:spPr>
          <a:xfrm>
            <a:off x="3850444" y="9430091"/>
            <a:ext cx="2945659" cy="498134"/>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177" name="Google Shape;177;p9:notes"/>
          <p:cNvSpPr txBox="1"/>
          <p:nvPr>
            <p:ph idx="10" type="dt"/>
          </p:nvPr>
        </p:nvSpPr>
        <p:spPr>
          <a:xfrm>
            <a:off x="3850444" y="0"/>
            <a:ext cx="2945659" cy="498135"/>
          </a:xfrm>
          <a:prstGeom prst="rect">
            <a:avLst/>
          </a:prstGeom>
          <a:noFill/>
          <a:ln>
            <a:noFill/>
          </a:ln>
        </p:spPr>
        <p:txBody>
          <a:bodyPr anchorCtr="0" anchor="t" bIns="45775" lIns="91575" spcFirstLastPara="1" rIns="91575" wrap="square" tIns="45775">
            <a:noAutofit/>
          </a:bodyPr>
          <a:lstStyle/>
          <a:p>
            <a:pPr indent="0" lvl="0" marL="0" rtl="0" algn="r">
              <a:lnSpc>
                <a:spcPct val="100000"/>
              </a:lnSpc>
              <a:spcBef>
                <a:spcPts val="0"/>
              </a:spcBef>
              <a:spcAft>
                <a:spcPts val="0"/>
              </a:spcAft>
              <a:buSzPts val="1400"/>
              <a:buNone/>
            </a:pPr>
            <a:r>
              <a:rPr lang="en-GB"/>
              <a:t>21/09/2017</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hyperlink" Target="https://www.internetmatters.org/resources/online-safety-guide-6-10-year-old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www.cathedralprimaryschool.com/wp-content/uploads/2018/06/Uniform-Policy.pdf" TargetMode="External"/><Relationship Id="rId5" Type="http://schemas.openxmlformats.org/officeDocument/2006/relationships/hyperlink" Target="https://thecathedralschool.co.uk/class3/" TargetMode="External"/><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hyperlink" Target="http://www.cathedralprimaryschool.com/maths/calculatio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topmarks.co.uk/maths-games/hit-the-button" TargetMode="External"/><Relationship Id="rId4" Type="http://schemas.openxmlformats.org/officeDocument/2006/relationships/image" Target="../media/image19.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1"/>
              </a:buClr>
              <a:buSzPts val="13800"/>
              <a:buFont typeface="Calibri"/>
              <a:buNone/>
            </a:pPr>
            <a:r>
              <a:rPr lang="en-GB" sz="13800">
                <a:solidFill>
                  <a:schemeClr val="accent1"/>
                </a:solidFill>
              </a:rPr>
              <a:t>Class 3 </a:t>
            </a:r>
            <a:endParaRPr sz="13800">
              <a:solidFill>
                <a:schemeClr val="accent1"/>
              </a:solidFill>
            </a:endParaRPr>
          </a:p>
        </p:txBody>
      </p:sp>
      <p:sp>
        <p:nvSpPr>
          <p:cNvPr id="89" name="Google Shape;89;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E75B5"/>
              </a:buClr>
              <a:buSzPts val="5400"/>
              <a:buNone/>
            </a:pPr>
            <a:r>
              <a:rPr lang="en-GB" sz="5400">
                <a:solidFill>
                  <a:srgbClr val="2E75B5"/>
                </a:solidFill>
              </a:rPr>
              <a:t>Curriculum Evening </a:t>
            </a:r>
            <a:endParaRPr/>
          </a:p>
          <a:p>
            <a:pPr indent="0" lvl="0" marL="0" rtl="0" algn="ctr">
              <a:lnSpc>
                <a:spcPct val="90000"/>
              </a:lnSpc>
              <a:spcBef>
                <a:spcPts val="1000"/>
              </a:spcBef>
              <a:spcAft>
                <a:spcPts val="0"/>
              </a:spcAft>
              <a:buClr>
                <a:srgbClr val="2E75B5"/>
              </a:buClr>
              <a:buSzPts val="5400"/>
              <a:buNone/>
            </a:pPr>
            <a:r>
              <a:rPr lang="en-GB" sz="5400">
                <a:solidFill>
                  <a:srgbClr val="2E75B5"/>
                </a:solidFill>
              </a:rPr>
              <a:t>2025-26</a:t>
            </a:r>
            <a:endParaRPr sz="5400">
              <a:solidFill>
                <a:srgbClr val="2E75B5"/>
              </a:solidFill>
            </a:endParaRPr>
          </a:p>
        </p:txBody>
      </p:sp>
      <p:sp>
        <p:nvSpPr>
          <p:cNvPr id="90" name="Google Shape;90;p1"/>
          <p:cNvSpPr/>
          <p:nvPr/>
        </p:nvSpPr>
        <p:spPr>
          <a:xfrm>
            <a:off x="0" y="0"/>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Calibri"/>
                <a:ea typeface="Calibri"/>
                <a:cs typeface="Calibri"/>
                <a:sym typeface="Calibri"/>
              </a:rPr>
              <a:t>Curriculum Evenings</a:t>
            </a:r>
            <a:endParaRPr b="0" i="0" sz="3600" u="none" cap="none" strike="noStrike">
              <a:solidFill>
                <a:schemeClr val="lt1"/>
              </a:solidFill>
              <a:latin typeface="Calibri"/>
              <a:ea typeface="Calibri"/>
              <a:cs typeface="Calibri"/>
              <a:sym typeface="Calibri"/>
            </a:endParaRPr>
          </a:p>
        </p:txBody>
      </p:sp>
      <p:pic>
        <p:nvPicPr>
          <p:cNvPr id="91" name="Google Shape;91;p1"/>
          <p:cNvPicPr preferRelativeResize="0"/>
          <p:nvPr/>
        </p:nvPicPr>
        <p:blipFill rotWithShape="1">
          <a:blip r:embed="rId3">
            <a:alphaModFix/>
          </a:blip>
          <a:srcRect b="0" l="0" r="0" t="0"/>
          <a:stretch/>
        </p:blipFill>
        <p:spPr>
          <a:xfrm>
            <a:off x="171635" y="108217"/>
            <a:ext cx="1657380" cy="1308458"/>
          </a:xfrm>
          <a:prstGeom prst="rect">
            <a:avLst/>
          </a:prstGeom>
          <a:noFill/>
          <a:ln>
            <a:noFill/>
          </a:ln>
        </p:spPr>
      </p:pic>
      <p:sp>
        <p:nvSpPr>
          <p:cNvPr id="92" name="Google Shape;92;p1"/>
          <p:cNvSpPr/>
          <p:nvPr/>
        </p:nvSpPr>
        <p:spPr>
          <a:xfrm>
            <a:off x="10599312" y="660713"/>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Year 3</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838200" y="43308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Calibri"/>
              <a:buNone/>
            </a:pPr>
            <a:r>
              <a:rPr lang="en-GB" sz="7200"/>
              <a:t>English</a:t>
            </a:r>
            <a:endParaRPr sz="7200"/>
          </a:p>
        </p:txBody>
      </p:sp>
      <p:sp>
        <p:nvSpPr>
          <p:cNvPr id="192" name="Google Shape;192;p10"/>
          <p:cNvSpPr txBox="1"/>
          <p:nvPr/>
        </p:nvSpPr>
        <p:spPr>
          <a:xfrm>
            <a:off x="1429555" y="1558029"/>
            <a:ext cx="8989500" cy="55413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Where possible, we focus on a high-quality work of fiction to engage children in their writing.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Extended writing is now part of the weekly timetable and your child will be asked to write at length on a subject related to their current learning, or a stand-alone writing task.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Writing, reading, spelling and handwriting are all equally important components. Although taught as discrete subjects in the timetable, children in Class 3 will be encouraged to use these skills in ALL lessons. </a:t>
            </a:r>
            <a:endParaRPr b="0" i="0" sz="2400" u="none" cap="none" strike="noStrike">
              <a:solidFill>
                <a:schemeClr val="dk1"/>
              </a:solidFill>
              <a:latin typeface="Calibri"/>
              <a:ea typeface="Calibri"/>
              <a:cs typeface="Calibri"/>
              <a:sym typeface="Calibri"/>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Please make sure your child always has a spare handwriting pen at school. These can be purchased from the school office.</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93" name="Google Shape;193;p10"/>
          <p:cNvPicPr preferRelativeResize="0"/>
          <p:nvPr/>
        </p:nvPicPr>
        <p:blipFill rotWithShape="1">
          <a:blip r:embed="rId3">
            <a:alphaModFix/>
          </a:blip>
          <a:srcRect b="0" l="0" r="0" t="0"/>
          <a:stretch/>
        </p:blipFill>
        <p:spPr>
          <a:xfrm>
            <a:off x="7762924" y="525674"/>
            <a:ext cx="754059" cy="1006707"/>
          </a:xfrm>
          <a:prstGeom prst="rect">
            <a:avLst/>
          </a:prstGeom>
          <a:noFill/>
          <a:ln>
            <a:noFill/>
          </a:ln>
        </p:spPr>
      </p:pic>
      <p:pic>
        <p:nvPicPr>
          <p:cNvPr id="194" name="Google Shape;194;p10"/>
          <p:cNvPicPr preferRelativeResize="0"/>
          <p:nvPr/>
        </p:nvPicPr>
        <p:blipFill rotWithShape="1">
          <a:blip r:embed="rId3">
            <a:alphaModFix/>
          </a:blip>
          <a:srcRect b="0" l="0" r="0" t="0"/>
          <a:stretch/>
        </p:blipFill>
        <p:spPr>
          <a:xfrm>
            <a:off x="3333848" y="574563"/>
            <a:ext cx="767889" cy="1025171"/>
          </a:xfrm>
          <a:prstGeom prst="rect">
            <a:avLst/>
          </a:prstGeom>
          <a:noFill/>
          <a:ln>
            <a:noFill/>
          </a:ln>
        </p:spPr>
      </p:pic>
      <p:sp>
        <p:nvSpPr>
          <p:cNvPr id="195" name="Google Shape;195;p10"/>
          <p:cNvSpPr/>
          <p:nvPr/>
        </p:nvSpPr>
        <p:spPr>
          <a:xfrm>
            <a:off x="0" y="0"/>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Calibri"/>
                <a:ea typeface="Calibri"/>
                <a:cs typeface="Calibri"/>
                <a:sym typeface="Calibri"/>
              </a:rPr>
              <a:t>Curriculum Evenings</a:t>
            </a:r>
            <a:endParaRPr b="0" i="0" sz="3600" u="none" cap="none" strike="noStrike">
              <a:solidFill>
                <a:schemeClr val="lt1"/>
              </a:solidFill>
              <a:latin typeface="Calibri"/>
              <a:ea typeface="Calibri"/>
              <a:cs typeface="Calibri"/>
              <a:sym typeface="Calibri"/>
            </a:endParaRPr>
          </a:p>
        </p:txBody>
      </p:sp>
      <p:pic>
        <p:nvPicPr>
          <p:cNvPr id="196" name="Google Shape;196;p10"/>
          <p:cNvPicPr preferRelativeResize="0"/>
          <p:nvPr/>
        </p:nvPicPr>
        <p:blipFill rotWithShape="1">
          <a:blip r:embed="rId4">
            <a:alphaModFix/>
          </a:blip>
          <a:srcRect b="0" l="0" r="0" t="0"/>
          <a:stretch/>
        </p:blipFill>
        <p:spPr>
          <a:xfrm>
            <a:off x="171635" y="108217"/>
            <a:ext cx="1657380" cy="1308458"/>
          </a:xfrm>
          <a:prstGeom prst="rect">
            <a:avLst/>
          </a:prstGeom>
          <a:noFill/>
          <a:ln>
            <a:noFill/>
          </a:ln>
        </p:spPr>
      </p:pic>
      <p:sp>
        <p:nvSpPr>
          <p:cNvPr id="197" name="Google Shape;197;p10"/>
          <p:cNvSpPr/>
          <p:nvPr/>
        </p:nvSpPr>
        <p:spPr>
          <a:xfrm>
            <a:off x="10599312" y="660713"/>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Year 3</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type="title"/>
          </p:nvPr>
        </p:nvSpPr>
        <p:spPr>
          <a:xfrm>
            <a:off x="1477389" y="590997"/>
            <a:ext cx="8596668" cy="1320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Calibri"/>
              <a:buNone/>
            </a:pPr>
            <a:r>
              <a:rPr lang="en-GB" sz="7200"/>
              <a:t>Handwriting</a:t>
            </a:r>
            <a:endParaRPr sz="7200"/>
          </a:p>
        </p:txBody>
      </p:sp>
      <p:sp>
        <p:nvSpPr>
          <p:cNvPr id="203" name="Google Shape;203;p11"/>
          <p:cNvSpPr txBox="1"/>
          <p:nvPr/>
        </p:nvSpPr>
        <p:spPr>
          <a:xfrm>
            <a:off x="574766" y="1821646"/>
            <a:ext cx="10815900" cy="3786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Cripps style of writing. Includes no loops on the ‘y’, ‘j’ or ‘g’.</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15 minute handwriting lessons are taught at least 3 times a week.</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Handwriting is considered when looking at the attainment of your child in English.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Extra handwriting homework will be given to children who need more practise.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It is essential to form separate letters the right way around before joining, as this allows for fluent, legible cursive and greater ease when writing at length.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At the beginning of Class 3, pupils will need to demonstrate they can form individual letters correctly before showing that they know the correct joins. This will be the focus of taught handwriting sessions. Pupils will also be given the opportunity once a week to write at length in cursive if they feel ready. </a:t>
            </a:r>
            <a:endParaRPr b="0" i="0" sz="1400" u="none" cap="none" strike="noStrike">
              <a:solidFill>
                <a:srgbClr val="000000"/>
              </a:solidFill>
              <a:latin typeface="Arial"/>
              <a:ea typeface="Arial"/>
              <a:cs typeface="Arial"/>
              <a:sym typeface="Arial"/>
            </a:endParaRPr>
          </a:p>
        </p:txBody>
      </p:sp>
      <p:pic>
        <p:nvPicPr>
          <p:cNvPr id="204" name="Google Shape;204;p11"/>
          <p:cNvPicPr preferRelativeResize="0"/>
          <p:nvPr/>
        </p:nvPicPr>
        <p:blipFill rotWithShape="1">
          <a:blip r:embed="rId3">
            <a:alphaModFix/>
          </a:blip>
          <a:srcRect b="0" l="0" r="0" t="0"/>
          <a:stretch/>
        </p:blipFill>
        <p:spPr>
          <a:xfrm>
            <a:off x="9722431" y="1087550"/>
            <a:ext cx="2214322" cy="1468192"/>
          </a:xfrm>
          <a:prstGeom prst="rect">
            <a:avLst/>
          </a:prstGeom>
          <a:noFill/>
          <a:ln>
            <a:noFill/>
          </a:ln>
        </p:spPr>
      </p:pic>
      <p:sp>
        <p:nvSpPr>
          <p:cNvPr id="205" name="Google Shape;205;p11"/>
          <p:cNvSpPr/>
          <p:nvPr/>
        </p:nvSpPr>
        <p:spPr>
          <a:xfrm>
            <a:off x="0" y="0"/>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Calibri"/>
                <a:ea typeface="Calibri"/>
                <a:cs typeface="Calibri"/>
                <a:sym typeface="Calibri"/>
              </a:rPr>
              <a:t>Curriculum Evenings</a:t>
            </a:r>
            <a:endParaRPr b="0" i="0" sz="3600" u="none" cap="none" strike="noStrike">
              <a:solidFill>
                <a:schemeClr val="lt1"/>
              </a:solidFill>
              <a:latin typeface="Calibri"/>
              <a:ea typeface="Calibri"/>
              <a:cs typeface="Calibri"/>
              <a:sym typeface="Calibri"/>
            </a:endParaRPr>
          </a:p>
        </p:txBody>
      </p:sp>
      <p:pic>
        <p:nvPicPr>
          <p:cNvPr id="206" name="Google Shape;206;p11"/>
          <p:cNvPicPr preferRelativeResize="0"/>
          <p:nvPr/>
        </p:nvPicPr>
        <p:blipFill rotWithShape="1">
          <a:blip r:embed="rId4">
            <a:alphaModFix/>
          </a:blip>
          <a:srcRect b="0" l="0" r="0" t="0"/>
          <a:stretch/>
        </p:blipFill>
        <p:spPr>
          <a:xfrm>
            <a:off x="171635" y="108217"/>
            <a:ext cx="1657380" cy="1308458"/>
          </a:xfrm>
          <a:prstGeom prst="rect">
            <a:avLst/>
          </a:prstGeom>
          <a:noFill/>
          <a:ln>
            <a:noFill/>
          </a:ln>
        </p:spPr>
      </p:pic>
      <p:sp>
        <p:nvSpPr>
          <p:cNvPr id="207" name="Google Shape;207;p11"/>
          <p:cNvSpPr/>
          <p:nvPr/>
        </p:nvSpPr>
        <p:spPr>
          <a:xfrm>
            <a:off x="10599312" y="660713"/>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Year 3</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ph type="title"/>
          </p:nvPr>
        </p:nvSpPr>
        <p:spPr>
          <a:xfrm>
            <a:off x="1829015" y="646067"/>
            <a:ext cx="8596668" cy="1320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Calibri"/>
              <a:buNone/>
            </a:pPr>
            <a:r>
              <a:rPr lang="en-GB" sz="6600"/>
              <a:t>Reading</a:t>
            </a:r>
            <a:endParaRPr sz="8000"/>
          </a:p>
        </p:txBody>
      </p:sp>
      <p:sp>
        <p:nvSpPr>
          <p:cNvPr id="213" name="Google Shape;213;p12"/>
          <p:cNvSpPr txBox="1"/>
          <p:nvPr/>
        </p:nvSpPr>
        <p:spPr>
          <a:xfrm>
            <a:off x="1445853" y="1710412"/>
            <a:ext cx="9363000" cy="4679100"/>
          </a:xfrm>
          <a:prstGeom prst="rect">
            <a:avLst/>
          </a:prstGeom>
          <a:noFill/>
          <a:ln>
            <a:noFill/>
          </a:ln>
        </p:spPr>
        <p:txBody>
          <a:bodyPr anchorCtr="0" anchor="t" bIns="45700" lIns="91425" spcFirstLastPara="1" rIns="91425" wrap="square" tIns="45700">
            <a:spAutoFit/>
          </a:bodyPr>
          <a:lstStyle/>
          <a:p>
            <a:pPr indent="-266700" lvl="0" marL="285750" marR="0" rtl="0" algn="l">
              <a:lnSpc>
                <a:spcPct val="100000"/>
              </a:lnSpc>
              <a:spcBef>
                <a:spcPts val="0"/>
              </a:spcBef>
              <a:spcAft>
                <a:spcPts val="0"/>
              </a:spcAft>
              <a:buClr>
                <a:schemeClr val="dk1"/>
              </a:buClr>
              <a:buSzPts val="2100"/>
              <a:buFont typeface="Arial"/>
              <a:buChar char="•"/>
            </a:pPr>
            <a:r>
              <a:rPr b="0" i="0" lang="en-GB" sz="2100" u="none" cap="none" strike="noStrike">
                <a:solidFill>
                  <a:schemeClr val="dk1"/>
                </a:solidFill>
                <a:latin typeface="Calibri"/>
                <a:ea typeface="Calibri"/>
                <a:cs typeface="Calibri"/>
                <a:sym typeface="Calibri"/>
              </a:rPr>
              <a:t>Reading with an adult in school encourages children to engage with a text and analyse different aspects of what they have read. </a:t>
            </a:r>
            <a:endParaRPr b="0" i="0" sz="2100" u="none" cap="none" strike="noStrike">
              <a:solidFill>
                <a:schemeClr val="dk1"/>
              </a:solidFill>
              <a:latin typeface="Calibri"/>
              <a:ea typeface="Calibri"/>
              <a:cs typeface="Calibri"/>
              <a:sym typeface="Calibri"/>
            </a:endParaRPr>
          </a:p>
          <a:p>
            <a:pPr indent="-266700" lvl="0" marL="285750" marR="0" rtl="0" algn="l">
              <a:lnSpc>
                <a:spcPct val="100000"/>
              </a:lnSpc>
              <a:spcBef>
                <a:spcPts val="0"/>
              </a:spcBef>
              <a:spcAft>
                <a:spcPts val="0"/>
              </a:spcAft>
              <a:buClr>
                <a:schemeClr val="dk1"/>
              </a:buClr>
              <a:buSzPts val="2100"/>
              <a:buFont typeface="Calibri"/>
              <a:buChar char="•"/>
            </a:pPr>
            <a:r>
              <a:rPr b="0" i="0" lang="en-GB" sz="2100" u="none" cap="none" strike="noStrike">
                <a:solidFill>
                  <a:schemeClr val="dk1"/>
                </a:solidFill>
                <a:latin typeface="Calibri"/>
                <a:ea typeface="Calibri"/>
                <a:cs typeface="Calibri"/>
                <a:sym typeface="Calibri"/>
              </a:rPr>
              <a:t>Your child will be given both fiction and non-fiction texts to read.</a:t>
            </a:r>
            <a:endParaRPr b="0" i="0" sz="2100" u="none" cap="none" strike="noStrike">
              <a:solidFill>
                <a:schemeClr val="dk1"/>
              </a:solidFill>
              <a:latin typeface="Calibri"/>
              <a:ea typeface="Calibri"/>
              <a:cs typeface="Calibri"/>
              <a:sym typeface="Calibri"/>
            </a:endParaRPr>
          </a:p>
          <a:p>
            <a:pPr indent="-266700" lvl="0" marL="285750" marR="0" rtl="0" algn="l">
              <a:lnSpc>
                <a:spcPct val="100000"/>
              </a:lnSpc>
              <a:spcBef>
                <a:spcPts val="0"/>
              </a:spcBef>
              <a:spcAft>
                <a:spcPts val="0"/>
              </a:spcAft>
              <a:buClr>
                <a:schemeClr val="dk1"/>
              </a:buClr>
              <a:buSzPts val="2100"/>
              <a:buFont typeface="Calibri"/>
              <a:buChar char="•"/>
            </a:pPr>
            <a:r>
              <a:rPr b="0" i="0" lang="en-GB" sz="2100" u="none" cap="none" strike="noStrike">
                <a:solidFill>
                  <a:schemeClr val="dk1"/>
                </a:solidFill>
                <a:latin typeface="Calibri"/>
                <a:ea typeface="Calibri"/>
                <a:cs typeface="Calibri"/>
                <a:sym typeface="Calibri"/>
              </a:rPr>
              <a:t>Your child will be responsible for handing in their reading folder once they have finished reading both of their books. </a:t>
            </a:r>
            <a:endParaRPr b="0" i="0" sz="2100" u="none" cap="none" strike="noStrike">
              <a:solidFill>
                <a:schemeClr val="dk1"/>
              </a:solidFill>
              <a:latin typeface="Calibri"/>
              <a:ea typeface="Calibri"/>
              <a:cs typeface="Calibri"/>
              <a:sym typeface="Calibri"/>
            </a:endParaRPr>
          </a:p>
          <a:p>
            <a:pPr indent="-266700" lvl="0" marL="285750" marR="0" rtl="0" algn="l">
              <a:lnSpc>
                <a:spcPct val="100000"/>
              </a:lnSpc>
              <a:spcBef>
                <a:spcPts val="0"/>
              </a:spcBef>
              <a:spcAft>
                <a:spcPts val="0"/>
              </a:spcAft>
              <a:buClr>
                <a:schemeClr val="dk1"/>
              </a:buClr>
              <a:buSzPts val="2100"/>
              <a:buFont typeface="Arial"/>
              <a:buChar char="•"/>
            </a:pPr>
            <a:r>
              <a:rPr b="0" i="0" lang="en-GB" sz="2100" u="none" cap="none" strike="noStrike">
                <a:solidFill>
                  <a:schemeClr val="dk1"/>
                </a:solidFill>
                <a:latin typeface="Calibri"/>
                <a:ea typeface="Calibri"/>
                <a:cs typeface="Calibri"/>
                <a:sym typeface="Calibri"/>
              </a:rPr>
              <a:t>Comprehension skills complement and aid pupils’ writing. </a:t>
            </a:r>
            <a:endParaRPr b="0" i="0" sz="11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chemeClr val="dk1"/>
              </a:buClr>
              <a:buSzPts val="24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0" i="1" lang="en-GB" sz="2500" u="none" cap="none" strike="noStrike">
                <a:solidFill>
                  <a:schemeClr val="dk1"/>
                </a:solidFill>
                <a:latin typeface="Calibri"/>
                <a:ea typeface="Calibri"/>
                <a:cs typeface="Calibri"/>
                <a:sym typeface="Calibri"/>
              </a:rPr>
              <a:t>What can you do at home? </a:t>
            </a:r>
            <a:endParaRPr b="0" i="0" sz="1100" u="none" cap="none" strike="noStrike">
              <a:solidFill>
                <a:srgbClr val="000000"/>
              </a:solidFill>
              <a:latin typeface="Arial"/>
              <a:ea typeface="Arial"/>
              <a:cs typeface="Arial"/>
              <a:sym typeface="Arial"/>
            </a:endParaRPr>
          </a:p>
          <a:p>
            <a:pPr indent="-323850" lvl="0" marL="342900" marR="0" rtl="0" algn="l">
              <a:lnSpc>
                <a:spcPct val="100000"/>
              </a:lnSpc>
              <a:spcBef>
                <a:spcPts val="0"/>
              </a:spcBef>
              <a:spcAft>
                <a:spcPts val="0"/>
              </a:spcAft>
              <a:buClr>
                <a:schemeClr val="dk1"/>
              </a:buClr>
              <a:buSzPts val="2100"/>
              <a:buFont typeface="Arial"/>
              <a:buChar char="•"/>
            </a:pPr>
            <a:r>
              <a:rPr b="0" i="0" lang="en-GB" sz="2100" u="none" cap="none" strike="noStrike">
                <a:solidFill>
                  <a:schemeClr val="dk1"/>
                </a:solidFill>
                <a:latin typeface="Calibri"/>
                <a:ea typeface="Calibri"/>
                <a:cs typeface="Calibri"/>
                <a:sym typeface="Calibri"/>
              </a:rPr>
              <a:t>Reading records </a:t>
            </a:r>
            <a:r>
              <a:rPr b="0" i="0" lang="en-GB" sz="2100" u="sng" cap="none" strike="noStrike">
                <a:solidFill>
                  <a:schemeClr val="dk1"/>
                </a:solidFill>
                <a:latin typeface="Calibri"/>
                <a:ea typeface="Calibri"/>
                <a:cs typeface="Calibri"/>
                <a:sym typeface="Calibri"/>
              </a:rPr>
              <a:t>must</a:t>
            </a:r>
            <a:r>
              <a:rPr b="0" i="0" lang="en-GB" sz="2100" u="none" cap="none" strike="noStrike">
                <a:solidFill>
                  <a:schemeClr val="dk1"/>
                </a:solidFill>
                <a:latin typeface="Calibri"/>
                <a:ea typeface="Calibri"/>
                <a:cs typeface="Calibri"/>
                <a:sym typeface="Calibri"/>
              </a:rPr>
              <a:t> be signed by an adult at least three times a week. This must include the reading scheme books, as well as other books that your child wishes to read. </a:t>
            </a:r>
            <a:endParaRPr b="0" i="0" sz="2100" u="none" cap="none" strike="noStrike">
              <a:solidFill>
                <a:schemeClr val="dk1"/>
              </a:solidFill>
              <a:latin typeface="Calibri"/>
              <a:ea typeface="Calibri"/>
              <a:cs typeface="Calibri"/>
              <a:sym typeface="Calibri"/>
            </a:endParaRPr>
          </a:p>
          <a:p>
            <a:pPr indent="-266700" lvl="0" marL="285750" marR="0" rtl="0" algn="l">
              <a:lnSpc>
                <a:spcPct val="100000"/>
              </a:lnSpc>
              <a:spcBef>
                <a:spcPts val="0"/>
              </a:spcBef>
              <a:spcAft>
                <a:spcPts val="0"/>
              </a:spcAft>
              <a:buClr>
                <a:schemeClr val="dk1"/>
              </a:buClr>
              <a:buSzPts val="2100"/>
              <a:buFont typeface="Arial"/>
              <a:buChar char="•"/>
            </a:pPr>
            <a:r>
              <a:rPr b="0" i="0" lang="en-GB" sz="2100" u="none" cap="none" strike="noStrike">
                <a:solidFill>
                  <a:schemeClr val="dk1"/>
                </a:solidFill>
                <a:latin typeface="Calibri"/>
                <a:ea typeface="Calibri"/>
                <a:cs typeface="Calibri"/>
                <a:sym typeface="Calibri"/>
              </a:rPr>
              <a:t>It is important to let children read for pleasure as well, so do allow them this time.</a:t>
            </a:r>
            <a:endParaRPr b="0" i="0" sz="1100" u="none" cap="none" strike="noStrike">
              <a:solidFill>
                <a:srgbClr val="000000"/>
              </a:solidFill>
              <a:latin typeface="Arial"/>
              <a:ea typeface="Arial"/>
              <a:cs typeface="Arial"/>
              <a:sym typeface="Arial"/>
            </a:endParaRPr>
          </a:p>
          <a:p>
            <a:pPr indent="-266700" lvl="0" marL="285750" marR="0" rtl="0" algn="l">
              <a:lnSpc>
                <a:spcPct val="100000"/>
              </a:lnSpc>
              <a:spcBef>
                <a:spcPts val="0"/>
              </a:spcBef>
              <a:spcAft>
                <a:spcPts val="0"/>
              </a:spcAft>
              <a:buClr>
                <a:schemeClr val="dk1"/>
              </a:buClr>
              <a:buSzPts val="2100"/>
              <a:buFont typeface="Arial"/>
              <a:buChar char="•"/>
            </a:pPr>
            <a:r>
              <a:rPr b="0" i="0" lang="en-GB" sz="2100" u="none" cap="none" strike="noStrike">
                <a:solidFill>
                  <a:schemeClr val="dk1"/>
                </a:solidFill>
                <a:latin typeface="Calibri"/>
                <a:ea typeface="Calibri"/>
                <a:cs typeface="Calibri"/>
                <a:sym typeface="Calibri"/>
              </a:rPr>
              <a:t>‘VIPERS’ questions in reading records you can ask when reading with your child.</a:t>
            </a:r>
            <a:endParaRPr b="0" i="0" sz="1100" u="none" cap="none" strike="noStrike">
              <a:solidFill>
                <a:srgbClr val="000000"/>
              </a:solidFill>
              <a:latin typeface="Arial"/>
              <a:ea typeface="Arial"/>
              <a:cs typeface="Arial"/>
              <a:sym typeface="Arial"/>
            </a:endParaRPr>
          </a:p>
          <a:p>
            <a:pPr indent="-361950" lvl="1" marL="914400" marR="0" rtl="0" algn="l">
              <a:lnSpc>
                <a:spcPct val="100000"/>
              </a:lnSpc>
              <a:spcBef>
                <a:spcPts val="0"/>
              </a:spcBef>
              <a:spcAft>
                <a:spcPts val="0"/>
              </a:spcAft>
              <a:buClr>
                <a:schemeClr val="dk1"/>
              </a:buClr>
              <a:buSzPts val="2100"/>
              <a:buFont typeface="Arial"/>
              <a:buChar char="○"/>
            </a:pPr>
            <a:r>
              <a:rPr b="0" i="0" lang="en-GB" sz="2100" u="none" cap="none" strike="noStrike">
                <a:solidFill>
                  <a:schemeClr val="dk1"/>
                </a:solidFill>
                <a:latin typeface="Calibri"/>
                <a:ea typeface="Calibri"/>
                <a:cs typeface="Calibri"/>
                <a:sym typeface="Calibri"/>
              </a:rPr>
              <a:t>Ask them WHY?  </a:t>
            </a:r>
            <a:endParaRPr b="0" i="0" sz="2100" u="none" cap="none" strike="noStrike">
              <a:solidFill>
                <a:schemeClr val="dk1"/>
              </a:solidFill>
              <a:latin typeface="Calibri"/>
              <a:ea typeface="Calibri"/>
              <a:cs typeface="Calibri"/>
              <a:sym typeface="Calibri"/>
            </a:endParaRPr>
          </a:p>
        </p:txBody>
      </p:sp>
      <p:pic>
        <p:nvPicPr>
          <p:cNvPr id="214" name="Google Shape;214;p12"/>
          <p:cNvPicPr preferRelativeResize="0"/>
          <p:nvPr/>
        </p:nvPicPr>
        <p:blipFill rotWithShape="1">
          <a:blip r:embed="rId3">
            <a:alphaModFix/>
          </a:blip>
          <a:srcRect b="0" l="0" r="0" t="0"/>
          <a:stretch/>
        </p:blipFill>
        <p:spPr>
          <a:xfrm>
            <a:off x="10599306" y="1435261"/>
            <a:ext cx="1378040" cy="1355991"/>
          </a:xfrm>
          <a:prstGeom prst="rect">
            <a:avLst/>
          </a:prstGeom>
          <a:noFill/>
          <a:ln>
            <a:noFill/>
          </a:ln>
        </p:spPr>
      </p:pic>
      <p:pic>
        <p:nvPicPr>
          <p:cNvPr id="215" name="Google Shape;215;p12"/>
          <p:cNvPicPr preferRelativeResize="0"/>
          <p:nvPr/>
        </p:nvPicPr>
        <p:blipFill rotWithShape="1">
          <a:blip r:embed="rId4">
            <a:alphaModFix/>
          </a:blip>
          <a:srcRect b="0" l="0" r="0" t="0"/>
          <a:stretch/>
        </p:blipFill>
        <p:spPr>
          <a:xfrm>
            <a:off x="227158" y="1462577"/>
            <a:ext cx="1283880" cy="1301348"/>
          </a:xfrm>
          <a:prstGeom prst="rect">
            <a:avLst/>
          </a:prstGeom>
          <a:noFill/>
          <a:ln>
            <a:noFill/>
          </a:ln>
        </p:spPr>
      </p:pic>
      <p:sp>
        <p:nvSpPr>
          <p:cNvPr id="216" name="Google Shape;216;p12"/>
          <p:cNvSpPr/>
          <p:nvPr/>
        </p:nvSpPr>
        <p:spPr>
          <a:xfrm>
            <a:off x="0" y="0"/>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Calibri"/>
                <a:ea typeface="Calibri"/>
                <a:cs typeface="Calibri"/>
                <a:sym typeface="Calibri"/>
              </a:rPr>
              <a:t>Curriculum Evenings</a:t>
            </a:r>
            <a:endParaRPr b="0" i="0" sz="3600" u="none" cap="none" strike="noStrike">
              <a:solidFill>
                <a:schemeClr val="lt1"/>
              </a:solidFill>
              <a:latin typeface="Calibri"/>
              <a:ea typeface="Calibri"/>
              <a:cs typeface="Calibri"/>
              <a:sym typeface="Calibri"/>
            </a:endParaRPr>
          </a:p>
        </p:txBody>
      </p:sp>
      <p:pic>
        <p:nvPicPr>
          <p:cNvPr id="217" name="Google Shape;217;p12"/>
          <p:cNvPicPr preferRelativeResize="0"/>
          <p:nvPr/>
        </p:nvPicPr>
        <p:blipFill rotWithShape="1">
          <a:blip r:embed="rId5">
            <a:alphaModFix/>
          </a:blip>
          <a:srcRect b="0" l="0" r="0" t="0"/>
          <a:stretch/>
        </p:blipFill>
        <p:spPr>
          <a:xfrm>
            <a:off x="171635" y="108217"/>
            <a:ext cx="1657380" cy="1308458"/>
          </a:xfrm>
          <a:prstGeom prst="rect">
            <a:avLst/>
          </a:prstGeom>
          <a:noFill/>
          <a:ln>
            <a:noFill/>
          </a:ln>
        </p:spPr>
      </p:pic>
      <p:sp>
        <p:nvSpPr>
          <p:cNvPr id="218" name="Google Shape;218;p12"/>
          <p:cNvSpPr/>
          <p:nvPr/>
        </p:nvSpPr>
        <p:spPr>
          <a:xfrm>
            <a:off x="10599312" y="660713"/>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Year 3</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4"/>
          <p:cNvSpPr txBox="1"/>
          <p:nvPr>
            <p:ph type="title"/>
          </p:nvPr>
        </p:nvSpPr>
        <p:spPr>
          <a:xfrm>
            <a:off x="1391505" y="675280"/>
            <a:ext cx="8596668" cy="1320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Calibri"/>
              <a:buNone/>
            </a:pPr>
            <a:r>
              <a:rPr lang="en-GB" sz="7200"/>
              <a:t>Spelling</a:t>
            </a:r>
            <a:endParaRPr sz="8000"/>
          </a:p>
        </p:txBody>
      </p:sp>
      <p:sp>
        <p:nvSpPr>
          <p:cNvPr id="226" name="Google Shape;226;p14"/>
          <p:cNvSpPr txBox="1"/>
          <p:nvPr/>
        </p:nvSpPr>
        <p:spPr>
          <a:xfrm>
            <a:off x="838214" y="1980480"/>
            <a:ext cx="10304142" cy="470898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Weekly spellings will be set. Pupils have one week to memorise their spellings.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Spelling homework task: </a:t>
            </a:r>
            <a:r>
              <a:rPr b="0" i="0" lang="en-GB" sz="2400" u="none" cap="none" strike="noStrike">
                <a:solidFill>
                  <a:schemeClr val="dk1"/>
                </a:solidFill>
                <a:latin typeface="Calibri"/>
                <a:ea typeface="Calibri"/>
                <a:cs typeface="Calibri"/>
                <a:sym typeface="Calibri"/>
              </a:rPr>
              <a:t>Spelling sentences are to be written for each spelling word, in the ‘Notes &amp; Drafts’ book. This helps to ensure that your child understands the meaning of the word and can put it into the correct context.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1" lang="en-GB" sz="2400" u="none" cap="none" strike="noStrike">
                <a:solidFill>
                  <a:schemeClr val="dk1"/>
                </a:solidFill>
                <a:latin typeface="Calibri"/>
                <a:ea typeface="Calibri"/>
                <a:cs typeface="Calibri"/>
                <a:sym typeface="Calibri"/>
              </a:rPr>
              <a:t>For example: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GB" sz="2400" u="none" cap="none" strike="noStrike">
                <a:solidFill>
                  <a:srgbClr val="FF0000"/>
                </a:solidFill>
                <a:latin typeface="Calibri"/>
                <a:ea typeface="Calibri"/>
                <a:cs typeface="Calibri"/>
                <a:sym typeface="Calibri"/>
              </a:rPr>
              <a:t>Address.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GB" sz="2400" u="none" cap="none" strike="noStrike">
                <a:solidFill>
                  <a:schemeClr val="dk1"/>
                </a:solidFill>
                <a:latin typeface="Calibri"/>
                <a:ea typeface="Calibri"/>
                <a:cs typeface="Calibri"/>
                <a:sym typeface="Calibri"/>
              </a:rPr>
              <a:t>Neatly, I wrote the </a:t>
            </a:r>
            <a:r>
              <a:rPr b="0" i="1" lang="en-GB" sz="2400" u="sng" cap="none" strike="noStrike">
                <a:solidFill>
                  <a:srgbClr val="FF0000"/>
                </a:solidFill>
                <a:latin typeface="Calibri"/>
                <a:ea typeface="Calibri"/>
                <a:cs typeface="Calibri"/>
                <a:sym typeface="Calibri"/>
              </a:rPr>
              <a:t>address</a:t>
            </a:r>
            <a:r>
              <a:rPr b="0" i="1" lang="en-GB" sz="2400" u="none" cap="none" strike="noStrike">
                <a:solidFill>
                  <a:schemeClr val="dk1"/>
                </a:solidFill>
                <a:latin typeface="Calibri"/>
                <a:ea typeface="Calibri"/>
                <a:cs typeface="Calibri"/>
                <a:sym typeface="Calibri"/>
              </a:rPr>
              <a:t> on the postcard so that it was ready to be put in the post-box.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This is also an opportunity for the pupils to practise their handwriting and punctuation at home.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 name="Google Shape;227;p14"/>
          <p:cNvSpPr/>
          <p:nvPr/>
        </p:nvSpPr>
        <p:spPr>
          <a:xfrm>
            <a:off x="0" y="0"/>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Calibri"/>
                <a:ea typeface="Calibri"/>
                <a:cs typeface="Calibri"/>
                <a:sym typeface="Calibri"/>
              </a:rPr>
              <a:t>Curriculum Evenings</a:t>
            </a:r>
            <a:endParaRPr b="0" i="0" sz="3600" u="none" cap="none" strike="noStrike">
              <a:solidFill>
                <a:schemeClr val="lt1"/>
              </a:solidFill>
              <a:latin typeface="Calibri"/>
              <a:ea typeface="Calibri"/>
              <a:cs typeface="Calibri"/>
              <a:sym typeface="Calibri"/>
            </a:endParaRPr>
          </a:p>
        </p:txBody>
      </p:sp>
      <p:pic>
        <p:nvPicPr>
          <p:cNvPr id="228" name="Google Shape;228;p14"/>
          <p:cNvPicPr preferRelativeResize="0"/>
          <p:nvPr/>
        </p:nvPicPr>
        <p:blipFill rotWithShape="1">
          <a:blip r:embed="rId3">
            <a:alphaModFix/>
          </a:blip>
          <a:srcRect b="0" l="0" r="0" t="0"/>
          <a:stretch/>
        </p:blipFill>
        <p:spPr>
          <a:xfrm>
            <a:off x="171635" y="108217"/>
            <a:ext cx="1657380" cy="1308458"/>
          </a:xfrm>
          <a:prstGeom prst="rect">
            <a:avLst/>
          </a:prstGeom>
          <a:noFill/>
          <a:ln>
            <a:noFill/>
          </a:ln>
        </p:spPr>
      </p:pic>
      <p:sp>
        <p:nvSpPr>
          <p:cNvPr id="229" name="Google Shape;229;p14"/>
          <p:cNvSpPr/>
          <p:nvPr/>
        </p:nvSpPr>
        <p:spPr>
          <a:xfrm>
            <a:off x="10599312" y="660713"/>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Year 3</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txBox="1"/>
          <p:nvPr>
            <p:ph type="title"/>
          </p:nvPr>
        </p:nvSpPr>
        <p:spPr>
          <a:xfrm>
            <a:off x="730877" y="549978"/>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6600"/>
              <a:buFont typeface="Calibri"/>
              <a:buNone/>
            </a:pPr>
            <a:r>
              <a:rPr lang="en-GB" sz="6600" u="sng">
                <a:solidFill>
                  <a:schemeClr val="accent1"/>
                </a:solidFill>
              </a:rPr>
              <a:t>Homework</a:t>
            </a:r>
            <a:endParaRPr sz="6600" u="sng">
              <a:solidFill>
                <a:schemeClr val="accent1"/>
              </a:solidFill>
            </a:endParaRPr>
          </a:p>
        </p:txBody>
      </p:sp>
      <p:sp>
        <p:nvSpPr>
          <p:cNvPr id="235" name="Google Shape;235;p15"/>
          <p:cNvSpPr txBox="1"/>
          <p:nvPr/>
        </p:nvSpPr>
        <p:spPr>
          <a:xfrm>
            <a:off x="1197735" y="2016969"/>
            <a:ext cx="9050700" cy="51717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Homework will be set Monday to Thursday.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Your child will have approximately 20-30 minutes homework to do every evening. Please allow time for this.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The purpose of homework is to consolidate learning from class. Children should be able to work independently on each task set.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sng" cap="none" strike="noStrike">
                <a:solidFill>
                  <a:schemeClr val="dk1"/>
                </a:solidFill>
                <a:latin typeface="Calibri"/>
                <a:ea typeface="Calibri"/>
                <a:cs typeface="Calibri"/>
                <a:sym typeface="Calibri"/>
              </a:rPr>
              <a:t>An average weekly homework timetable in year 3:</a:t>
            </a:r>
            <a:endParaRPr b="1" i="0" sz="24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Monday- SPAG (spelling, </a:t>
            </a:r>
            <a:r>
              <a:rPr b="1" lang="en-GB" sz="2400">
                <a:solidFill>
                  <a:schemeClr val="dk1"/>
                </a:solidFill>
                <a:latin typeface="Calibri"/>
                <a:ea typeface="Calibri"/>
                <a:cs typeface="Calibri"/>
                <a:sym typeface="Calibri"/>
              </a:rPr>
              <a:t>punctuation</a:t>
            </a:r>
            <a:r>
              <a:rPr b="1" i="0" lang="en-GB" sz="2400" u="none" cap="none" strike="noStrike">
                <a:solidFill>
                  <a:schemeClr val="dk1"/>
                </a:solidFill>
                <a:latin typeface="Calibri"/>
                <a:ea typeface="Calibri"/>
                <a:cs typeface="Calibri"/>
                <a:sym typeface="Calibri"/>
              </a:rPr>
              <a:t> and grammar) </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lang="en-GB" sz="2400">
                <a:solidFill>
                  <a:schemeClr val="dk1"/>
                </a:solidFill>
                <a:latin typeface="Calibri"/>
                <a:ea typeface="Calibri"/>
                <a:cs typeface="Calibri"/>
                <a:sym typeface="Calibri"/>
              </a:rPr>
              <a:t>Tuesday - </a:t>
            </a:r>
            <a:r>
              <a:rPr b="1" lang="en-GB" sz="2400">
                <a:solidFill>
                  <a:schemeClr val="dk1"/>
                </a:solidFill>
                <a:latin typeface="Calibri"/>
                <a:ea typeface="Calibri"/>
                <a:cs typeface="Calibri"/>
                <a:sym typeface="Calibri"/>
              </a:rPr>
              <a:t>piece of homework related to learning in school</a:t>
            </a:r>
            <a:endParaRPr b="1"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lang="en-GB" sz="2400">
                <a:solidFill>
                  <a:schemeClr val="dk1"/>
                </a:solidFill>
                <a:latin typeface="Calibri"/>
                <a:ea typeface="Calibri"/>
                <a:cs typeface="Calibri"/>
                <a:sym typeface="Calibri"/>
              </a:rPr>
              <a:t>Wednesday - </a:t>
            </a:r>
            <a:r>
              <a:rPr b="1" i="0" lang="en-GB" sz="2400" u="none" cap="none" strike="noStrike">
                <a:solidFill>
                  <a:schemeClr val="dk1"/>
                </a:solidFill>
                <a:latin typeface="Calibri"/>
                <a:ea typeface="Calibri"/>
                <a:cs typeface="Calibri"/>
                <a:sym typeface="Calibri"/>
              </a:rPr>
              <a:t>Times tables rockstars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lang="en-GB" sz="2400">
                <a:solidFill>
                  <a:schemeClr val="dk1"/>
                </a:solidFill>
                <a:latin typeface="Calibri"/>
                <a:ea typeface="Calibri"/>
                <a:cs typeface="Calibri"/>
                <a:sym typeface="Calibri"/>
              </a:rPr>
              <a:t>Thursday -</a:t>
            </a:r>
            <a:r>
              <a:rPr b="1" i="0" lang="en-GB" sz="2400" u="none" cap="none" strike="noStrike">
                <a:solidFill>
                  <a:schemeClr val="dk1"/>
                </a:solidFill>
                <a:latin typeface="Calibri"/>
                <a:ea typeface="Calibri"/>
                <a:cs typeface="Calibri"/>
                <a:sym typeface="Calibri"/>
              </a:rPr>
              <a:t>Weekly spellings to learn and use in sentences for spelling test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Handwriting sheets will be given to pupils who require extra practice</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36" name="Google Shape;236;p15"/>
          <p:cNvPicPr preferRelativeResize="0"/>
          <p:nvPr/>
        </p:nvPicPr>
        <p:blipFill rotWithShape="1">
          <a:blip r:embed="rId3">
            <a:alphaModFix/>
          </a:blip>
          <a:srcRect b="0" l="0" r="0" t="0"/>
          <a:stretch/>
        </p:blipFill>
        <p:spPr>
          <a:xfrm>
            <a:off x="8885292" y="618006"/>
            <a:ext cx="1967292" cy="1398963"/>
          </a:xfrm>
          <a:prstGeom prst="rect">
            <a:avLst/>
          </a:prstGeom>
          <a:noFill/>
          <a:ln>
            <a:noFill/>
          </a:ln>
        </p:spPr>
      </p:pic>
      <p:sp>
        <p:nvSpPr>
          <p:cNvPr id="237" name="Google Shape;237;p15"/>
          <p:cNvSpPr/>
          <p:nvPr/>
        </p:nvSpPr>
        <p:spPr>
          <a:xfrm>
            <a:off x="0" y="-29158"/>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Calibri"/>
                <a:ea typeface="Calibri"/>
                <a:cs typeface="Calibri"/>
                <a:sym typeface="Calibri"/>
              </a:rPr>
              <a:t>Curriculum Evenings</a:t>
            </a:r>
            <a:endParaRPr b="0" i="0" sz="3600" u="none" cap="none" strike="noStrike">
              <a:solidFill>
                <a:schemeClr val="lt1"/>
              </a:solidFill>
              <a:latin typeface="Calibri"/>
              <a:ea typeface="Calibri"/>
              <a:cs typeface="Calibri"/>
              <a:sym typeface="Calibri"/>
            </a:endParaRPr>
          </a:p>
        </p:txBody>
      </p:sp>
      <p:pic>
        <p:nvPicPr>
          <p:cNvPr id="238" name="Google Shape;238;p15"/>
          <p:cNvPicPr preferRelativeResize="0"/>
          <p:nvPr/>
        </p:nvPicPr>
        <p:blipFill rotWithShape="1">
          <a:blip r:embed="rId4">
            <a:alphaModFix/>
          </a:blip>
          <a:srcRect b="0" l="0" r="0" t="0"/>
          <a:stretch/>
        </p:blipFill>
        <p:spPr>
          <a:xfrm>
            <a:off x="171635" y="108217"/>
            <a:ext cx="1657380" cy="1308458"/>
          </a:xfrm>
          <a:prstGeom prst="rect">
            <a:avLst/>
          </a:prstGeom>
          <a:noFill/>
          <a:ln>
            <a:noFill/>
          </a:ln>
        </p:spPr>
      </p:pic>
      <p:sp>
        <p:nvSpPr>
          <p:cNvPr id="239" name="Google Shape;239;p15"/>
          <p:cNvSpPr/>
          <p:nvPr/>
        </p:nvSpPr>
        <p:spPr>
          <a:xfrm>
            <a:off x="10599312" y="660713"/>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Year 3</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nvSpPr>
        <p:spPr>
          <a:xfrm>
            <a:off x="3958652" y="315437"/>
            <a:ext cx="3940935"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GB" sz="5400" u="sng" cap="none" strike="noStrike">
                <a:solidFill>
                  <a:srgbClr val="2E75B5"/>
                </a:solidFill>
                <a:latin typeface="Calibri"/>
                <a:ea typeface="Calibri"/>
                <a:cs typeface="Calibri"/>
                <a:sym typeface="Calibri"/>
              </a:rPr>
              <a:t>Overvie</a:t>
            </a:r>
            <a:r>
              <a:rPr b="0" i="0" lang="en-GB" sz="4800" u="sng" cap="none" strike="noStrike">
                <a:solidFill>
                  <a:srgbClr val="2E75B5"/>
                </a:solidFill>
                <a:latin typeface="Calibri"/>
                <a:ea typeface="Calibri"/>
                <a:cs typeface="Calibri"/>
                <a:sym typeface="Calibri"/>
              </a:rPr>
              <a:t>w</a:t>
            </a:r>
            <a:endParaRPr b="0" i="0" sz="6600" u="sng" cap="none" strike="noStrike">
              <a:solidFill>
                <a:srgbClr val="2E75B5"/>
              </a:solidFill>
              <a:latin typeface="Calibri"/>
              <a:ea typeface="Calibri"/>
              <a:cs typeface="Calibri"/>
              <a:sym typeface="Calibri"/>
            </a:endParaRPr>
          </a:p>
        </p:txBody>
      </p:sp>
      <p:sp>
        <p:nvSpPr>
          <p:cNvPr id="98" name="Google Shape;98;p2"/>
          <p:cNvSpPr txBox="1"/>
          <p:nvPr/>
        </p:nvSpPr>
        <p:spPr>
          <a:xfrm>
            <a:off x="3415054" y="1307407"/>
            <a:ext cx="5012037" cy="5509200"/>
          </a:xfrm>
          <a:prstGeom prst="rect">
            <a:avLst/>
          </a:prstGeom>
          <a:solidFill>
            <a:schemeClr val="lt1"/>
          </a:solidFill>
          <a:ln cap="flat" cmpd="sng" w="5715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2E75B5"/>
              </a:buClr>
              <a:buSzPts val="3200"/>
              <a:buFont typeface="Arial"/>
              <a:buChar char="•"/>
            </a:pPr>
            <a:r>
              <a:rPr b="0" i="0" lang="en-GB" sz="3200" u="none" cap="none" strike="noStrike">
                <a:solidFill>
                  <a:srgbClr val="2E75B5"/>
                </a:solidFill>
                <a:latin typeface="Calibri"/>
                <a:ea typeface="Calibri"/>
                <a:cs typeface="Calibri"/>
                <a:sym typeface="Calibri"/>
              </a:rPr>
              <a:t>PSHE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2E75B5"/>
              </a:buClr>
              <a:buSzPts val="3200"/>
              <a:buFont typeface="Arial"/>
              <a:buChar char="•"/>
            </a:pPr>
            <a:r>
              <a:rPr b="0" i="0" lang="en-GB" sz="3200" u="none" cap="none" strike="noStrike">
                <a:solidFill>
                  <a:srgbClr val="2E75B5"/>
                </a:solidFill>
                <a:latin typeface="Calibri"/>
                <a:ea typeface="Calibri"/>
                <a:cs typeface="Calibri"/>
                <a:sym typeface="Calibri"/>
              </a:rPr>
              <a:t>Computing</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2E75B5"/>
              </a:buClr>
              <a:buSzPts val="3200"/>
              <a:buFont typeface="Arial"/>
              <a:buChar char="•"/>
            </a:pPr>
            <a:r>
              <a:rPr b="0" i="0" lang="en-GB" sz="3200" u="none" cap="none" strike="noStrike">
                <a:solidFill>
                  <a:srgbClr val="2E75B5"/>
                </a:solidFill>
                <a:latin typeface="Calibri"/>
                <a:ea typeface="Calibri"/>
                <a:cs typeface="Calibri"/>
                <a:sym typeface="Calibri"/>
              </a:rPr>
              <a:t>School Blog.</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2E75B5"/>
              </a:buClr>
              <a:buSzPts val="3200"/>
              <a:buFont typeface="Arial"/>
              <a:buChar char="•"/>
            </a:pPr>
            <a:r>
              <a:rPr b="0" i="0" lang="en-GB" sz="3200" u="none" cap="none" strike="noStrike">
                <a:solidFill>
                  <a:srgbClr val="2E75B5"/>
                </a:solidFill>
                <a:latin typeface="Calibri"/>
                <a:ea typeface="Calibri"/>
                <a:cs typeface="Calibri"/>
                <a:sym typeface="Calibri"/>
              </a:rPr>
              <a:t>Maths.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E75B5"/>
              </a:buClr>
              <a:buSzPts val="3200"/>
              <a:buFont typeface="Arial"/>
              <a:buChar char="•"/>
            </a:pPr>
            <a:r>
              <a:rPr b="0" i="0" lang="en-GB" sz="3200" u="none" cap="none" strike="noStrike">
                <a:solidFill>
                  <a:srgbClr val="2E75B5"/>
                </a:solidFill>
                <a:latin typeface="Calibri"/>
                <a:ea typeface="Calibri"/>
                <a:cs typeface="Calibri"/>
                <a:sym typeface="Calibri"/>
              </a:rPr>
              <a:t>Calculation strategies.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E75B5"/>
              </a:buClr>
              <a:buSzPts val="3200"/>
              <a:buFont typeface="Arial"/>
              <a:buChar char="•"/>
            </a:pPr>
            <a:r>
              <a:rPr b="0" i="0" lang="en-GB" sz="3200" u="none" cap="none" strike="noStrike">
                <a:solidFill>
                  <a:srgbClr val="2E75B5"/>
                </a:solidFill>
                <a:latin typeface="Calibri"/>
                <a:ea typeface="Calibri"/>
                <a:cs typeface="Calibri"/>
                <a:sym typeface="Calibri"/>
              </a:rPr>
              <a:t>Home Learning (Maths).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E75B5"/>
              </a:buClr>
              <a:buSzPts val="3200"/>
              <a:buFont typeface="Arial"/>
              <a:buChar char="•"/>
            </a:pPr>
            <a:r>
              <a:rPr b="0" i="0" lang="en-GB" sz="3200" u="none" cap="none" strike="noStrike">
                <a:solidFill>
                  <a:srgbClr val="2E75B5"/>
                </a:solidFill>
                <a:latin typeface="Calibri"/>
                <a:ea typeface="Calibri"/>
                <a:cs typeface="Calibri"/>
                <a:sym typeface="Calibri"/>
              </a:rPr>
              <a:t>English.</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E75B5"/>
              </a:buClr>
              <a:buSzPts val="3200"/>
              <a:buFont typeface="Arial"/>
              <a:buChar char="•"/>
            </a:pPr>
            <a:r>
              <a:rPr b="0" i="0" lang="en-GB" sz="3200" u="none" cap="none" strike="noStrike">
                <a:solidFill>
                  <a:srgbClr val="2E75B5"/>
                </a:solidFill>
                <a:latin typeface="Calibri"/>
                <a:ea typeface="Calibri"/>
                <a:cs typeface="Calibri"/>
                <a:sym typeface="Calibri"/>
              </a:rPr>
              <a:t>Handwriting.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E75B5"/>
              </a:buClr>
              <a:buSzPts val="3200"/>
              <a:buFont typeface="Arial"/>
              <a:buChar char="•"/>
            </a:pPr>
            <a:r>
              <a:rPr b="0" i="0" lang="en-GB" sz="3200" u="none" cap="none" strike="noStrike">
                <a:solidFill>
                  <a:srgbClr val="2E75B5"/>
                </a:solidFill>
                <a:latin typeface="Calibri"/>
                <a:ea typeface="Calibri"/>
                <a:cs typeface="Calibri"/>
                <a:sym typeface="Calibri"/>
              </a:rPr>
              <a:t>Reading.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E75B5"/>
              </a:buClr>
              <a:buSzPts val="3200"/>
              <a:buFont typeface="Arial"/>
              <a:buChar char="•"/>
            </a:pPr>
            <a:r>
              <a:rPr b="0" i="0" lang="en-GB" sz="3200" u="none" cap="none" strike="noStrike">
                <a:solidFill>
                  <a:srgbClr val="2E75B5"/>
                </a:solidFill>
                <a:latin typeface="Calibri"/>
                <a:ea typeface="Calibri"/>
                <a:cs typeface="Calibri"/>
                <a:sym typeface="Calibri"/>
              </a:rPr>
              <a:t>Spelling.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E75B5"/>
              </a:buClr>
              <a:buSzPts val="3200"/>
              <a:buFont typeface="Arial"/>
              <a:buChar char="•"/>
            </a:pPr>
            <a:r>
              <a:rPr b="0" i="0" lang="en-GB" sz="3200" u="none" cap="none" strike="noStrike">
                <a:solidFill>
                  <a:srgbClr val="2E75B5"/>
                </a:solidFill>
                <a:latin typeface="Calibri"/>
                <a:ea typeface="Calibri"/>
                <a:cs typeface="Calibri"/>
                <a:sym typeface="Calibri"/>
              </a:rPr>
              <a:t>Homework.</a:t>
            </a:r>
            <a:endParaRPr b="0" i="0" sz="3200" u="none" cap="none" strike="noStrike">
              <a:solidFill>
                <a:srgbClr val="2E75B5"/>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b="0" l="0" r="0" t="0"/>
          <a:stretch/>
        </p:blipFill>
        <p:spPr>
          <a:xfrm>
            <a:off x="975903" y="1732741"/>
            <a:ext cx="1706223" cy="1746968"/>
          </a:xfrm>
          <a:prstGeom prst="rect">
            <a:avLst/>
          </a:prstGeom>
          <a:noFill/>
          <a:ln>
            <a:noFill/>
          </a:ln>
        </p:spPr>
      </p:pic>
      <p:pic>
        <p:nvPicPr>
          <p:cNvPr id="100" name="Google Shape;100;p2"/>
          <p:cNvPicPr preferRelativeResize="0"/>
          <p:nvPr/>
        </p:nvPicPr>
        <p:blipFill rotWithShape="1">
          <a:blip r:embed="rId4">
            <a:alphaModFix/>
          </a:blip>
          <a:srcRect b="0" l="0" r="0" t="0"/>
          <a:stretch/>
        </p:blipFill>
        <p:spPr>
          <a:xfrm>
            <a:off x="8879681" y="1561934"/>
            <a:ext cx="2666073" cy="3559493"/>
          </a:xfrm>
          <a:prstGeom prst="rect">
            <a:avLst/>
          </a:prstGeom>
          <a:noFill/>
          <a:ln>
            <a:noFill/>
          </a:ln>
        </p:spPr>
      </p:pic>
      <p:pic>
        <p:nvPicPr>
          <p:cNvPr id="101" name="Google Shape;101;p2"/>
          <p:cNvPicPr preferRelativeResize="0"/>
          <p:nvPr/>
        </p:nvPicPr>
        <p:blipFill rotWithShape="1">
          <a:blip r:embed="rId5">
            <a:alphaModFix/>
          </a:blip>
          <a:srcRect b="0" l="0" r="0" t="0"/>
          <a:stretch/>
        </p:blipFill>
        <p:spPr>
          <a:xfrm>
            <a:off x="1000325" y="4905394"/>
            <a:ext cx="1281280" cy="1260276"/>
          </a:xfrm>
          <a:prstGeom prst="rect">
            <a:avLst/>
          </a:prstGeom>
          <a:noFill/>
          <a:ln>
            <a:noFill/>
          </a:ln>
        </p:spPr>
      </p:pic>
      <p:sp>
        <p:nvSpPr>
          <p:cNvPr id="102" name="Google Shape;102;p2"/>
          <p:cNvSpPr/>
          <p:nvPr/>
        </p:nvSpPr>
        <p:spPr>
          <a:xfrm>
            <a:off x="0" y="-13609"/>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Calibri"/>
                <a:ea typeface="Calibri"/>
                <a:cs typeface="Calibri"/>
                <a:sym typeface="Calibri"/>
              </a:rPr>
              <a:t>Curriculum Evenings</a:t>
            </a:r>
            <a:endParaRPr b="0" i="0" sz="3600" u="none" cap="none" strike="noStrike">
              <a:solidFill>
                <a:schemeClr val="lt1"/>
              </a:solidFill>
              <a:latin typeface="Calibri"/>
              <a:ea typeface="Calibri"/>
              <a:cs typeface="Calibri"/>
              <a:sym typeface="Calibri"/>
            </a:endParaRPr>
          </a:p>
        </p:txBody>
      </p:sp>
      <p:pic>
        <p:nvPicPr>
          <p:cNvPr id="103" name="Google Shape;103;p2"/>
          <p:cNvPicPr preferRelativeResize="0"/>
          <p:nvPr/>
        </p:nvPicPr>
        <p:blipFill rotWithShape="1">
          <a:blip r:embed="rId6">
            <a:alphaModFix/>
          </a:blip>
          <a:srcRect b="0" l="0" r="0" t="0"/>
          <a:stretch/>
        </p:blipFill>
        <p:spPr>
          <a:xfrm>
            <a:off x="171635" y="108217"/>
            <a:ext cx="1657380" cy="1308458"/>
          </a:xfrm>
          <a:prstGeom prst="rect">
            <a:avLst/>
          </a:prstGeom>
          <a:noFill/>
          <a:ln>
            <a:noFill/>
          </a:ln>
        </p:spPr>
      </p:pic>
      <p:sp>
        <p:nvSpPr>
          <p:cNvPr id="104" name="Google Shape;104;p2"/>
          <p:cNvSpPr/>
          <p:nvPr/>
        </p:nvSpPr>
        <p:spPr>
          <a:xfrm>
            <a:off x="10599312" y="660713"/>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Year 3</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p:nvPr/>
        </p:nvSpPr>
        <p:spPr>
          <a:xfrm>
            <a:off x="0" y="0"/>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3600"/>
              <a:buFont typeface="Calibri"/>
              <a:buNone/>
            </a:pPr>
            <a:r>
              <a:rPr b="0" i="0" lang="en-GB" sz="3600" u="none" cap="none" strike="noStrike">
                <a:solidFill>
                  <a:srgbClr val="FFFFFF"/>
                </a:solidFill>
                <a:latin typeface="Calibri"/>
                <a:ea typeface="Calibri"/>
                <a:cs typeface="Calibri"/>
                <a:sym typeface="Calibri"/>
              </a:rPr>
              <a:t>Curriculum Evenings</a:t>
            </a:r>
            <a:endParaRPr b="0" i="0" sz="3600" u="none" cap="none" strike="noStrike">
              <a:solidFill>
                <a:srgbClr val="FFFFFF"/>
              </a:solidFill>
              <a:latin typeface="Calibri"/>
              <a:ea typeface="Calibri"/>
              <a:cs typeface="Calibri"/>
              <a:sym typeface="Calibri"/>
            </a:endParaRPr>
          </a:p>
        </p:txBody>
      </p:sp>
      <p:pic>
        <p:nvPicPr>
          <p:cNvPr id="110" name="Google Shape;110;p3"/>
          <p:cNvPicPr preferRelativeResize="0"/>
          <p:nvPr/>
        </p:nvPicPr>
        <p:blipFill rotWithShape="1">
          <a:blip r:embed="rId3">
            <a:alphaModFix/>
          </a:blip>
          <a:srcRect b="0" l="0" r="0" t="0"/>
          <a:stretch/>
        </p:blipFill>
        <p:spPr>
          <a:xfrm>
            <a:off x="171635" y="108217"/>
            <a:ext cx="1657380" cy="1308458"/>
          </a:xfrm>
          <a:prstGeom prst="rect">
            <a:avLst/>
          </a:prstGeom>
          <a:noFill/>
          <a:ln>
            <a:noFill/>
          </a:ln>
        </p:spPr>
      </p:pic>
      <p:sp>
        <p:nvSpPr>
          <p:cNvPr id="111" name="Google Shape;111;p3"/>
          <p:cNvSpPr/>
          <p:nvPr/>
        </p:nvSpPr>
        <p:spPr>
          <a:xfrm>
            <a:off x="10599313" y="592428"/>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PSHE</a:t>
            </a:r>
            <a:endParaRPr b="0" i="0" sz="1800" u="none" cap="none" strike="noStrike">
              <a:solidFill>
                <a:srgbClr val="FFFFFF"/>
              </a:solidFill>
              <a:latin typeface="Calibri"/>
              <a:ea typeface="Calibri"/>
              <a:cs typeface="Calibri"/>
              <a:sym typeface="Calibri"/>
            </a:endParaRPr>
          </a:p>
        </p:txBody>
      </p:sp>
      <p:sp>
        <p:nvSpPr>
          <p:cNvPr id="112" name="Google Shape;112;p3"/>
          <p:cNvSpPr/>
          <p:nvPr/>
        </p:nvSpPr>
        <p:spPr>
          <a:xfrm>
            <a:off x="474923" y="1556398"/>
            <a:ext cx="11412277" cy="49212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400"/>
              <a:buFont typeface="Calibri"/>
              <a:buNone/>
            </a:pPr>
            <a:r>
              <a:t/>
            </a:r>
            <a:endParaRPr b="0" i="0" sz="2400" u="none" cap="none" strike="noStrike">
              <a:solidFill>
                <a:srgbClr val="222222"/>
              </a:solidFill>
              <a:latin typeface="Calibri"/>
              <a:ea typeface="Calibri"/>
              <a:cs typeface="Calibri"/>
              <a:sym typeface="Calibri"/>
            </a:endParaRPr>
          </a:p>
        </p:txBody>
      </p:sp>
      <p:sp>
        <p:nvSpPr>
          <p:cNvPr id="113" name="Google Shape;113;p3"/>
          <p:cNvSpPr txBox="1"/>
          <p:nvPr/>
        </p:nvSpPr>
        <p:spPr>
          <a:xfrm>
            <a:off x="2508284" y="647234"/>
            <a:ext cx="6046399"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Calibri"/>
              <a:buNone/>
            </a:pPr>
            <a:r>
              <a:rPr b="1" i="0" lang="en-GB" sz="4400" u="sng" cap="none" strike="noStrike">
                <a:solidFill>
                  <a:srgbClr val="000000"/>
                </a:solidFill>
                <a:latin typeface="Calibri"/>
                <a:ea typeface="Calibri"/>
                <a:cs typeface="Calibri"/>
                <a:sym typeface="Calibri"/>
              </a:rPr>
              <a:t>PSHE at Cathedral School</a:t>
            </a:r>
            <a:endParaRPr b="0" i="0" sz="1400" u="none" cap="none" strike="noStrike">
              <a:solidFill>
                <a:srgbClr val="000000"/>
              </a:solidFill>
              <a:latin typeface="Arial"/>
              <a:ea typeface="Arial"/>
              <a:cs typeface="Arial"/>
              <a:sym typeface="Arial"/>
            </a:endParaRPr>
          </a:p>
        </p:txBody>
      </p:sp>
      <p:sp>
        <p:nvSpPr>
          <p:cNvPr id="114" name="Google Shape;114;p3"/>
          <p:cNvSpPr txBox="1"/>
          <p:nvPr/>
        </p:nvSpPr>
        <p:spPr>
          <a:xfrm>
            <a:off x="759975" y="1524892"/>
            <a:ext cx="10842172" cy="4524275"/>
          </a:xfrm>
          <a:prstGeom prst="rect">
            <a:avLst/>
          </a:prstGeom>
          <a:noFill/>
          <a:ln>
            <a:noFill/>
          </a:ln>
        </p:spPr>
        <p:txBody>
          <a:bodyPr anchorCtr="0" anchor="t" bIns="45700" lIns="91425" spcFirstLastPara="1" rIns="91425" wrap="square" tIns="45700">
            <a:spAutoFit/>
          </a:bodyPr>
          <a:lstStyle/>
          <a:p>
            <a:pPr indent="-419100" lvl="0" marL="57150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a:p>
            <a:pPr indent="-571500" lvl="0" marL="5715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PSHE is central to the educational entitlement of all children at Cathedral School.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571500" lvl="0" marL="5715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Every class has one PSHE lesson every week.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At Cathedral School, Years 1-6 are taught PSHE across three core themes: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2400"/>
              <a:buFont typeface="Calibri"/>
              <a:buChar char="-"/>
            </a:pPr>
            <a:r>
              <a:rPr b="0" i="0" lang="en-GB" sz="2400" u="none" cap="none" strike="noStrike">
                <a:solidFill>
                  <a:srgbClr val="000000"/>
                </a:solidFill>
                <a:latin typeface="Calibri"/>
                <a:ea typeface="Calibri"/>
                <a:cs typeface="Calibri"/>
                <a:sym typeface="Calibri"/>
              </a:rPr>
              <a:t>Health and Wellbeing</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2400"/>
              <a:buFont typeface="Calibri"/>
              <a:buChar char="-"/>
            </a:pPr>
            <a:r>
              <a:rPr b="0" i="0" lang="en-GB" sz="2400" u="none" cap="none" strike="noStrike">
                <a:solidFill>
                  <a:srgbClr val="000000"/>
                </a:solidFill>
                <a:latin typeface="Calibri"/>
                <a:ea typeface="Calibri"/>
                <a:cs typeface="Calibri"/>
                <a:sym typeface="Calibri"/>
              </a:rPr>
              <a:t>Relationships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2400"/>
              <a:buFont typeface="Calibri"/>
              <a:buChar char="-"/>
            </a:pPr>
            <a:r>
              <a:rPr b="0" i="0" lang="en-GB" sz="2400" u="none" cap="none" strike="noStrike">
                <a:solidFill>
                  <a:srgbClr val="000000"/>
                </a:solidFill>
                <a:latin typeface="Calibri"/>
                <a:ea typeface="Calibri"/>
                <a:cs typeface="Calibri"/>
                <a:sym typeface="Calibri"/>
              </a:rPr>
              <a:t>Living in the Wider World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pic>
        <p:nvPicPr>
          <p:cNvPr descr="Multicultural children. Happy kids of different ethnicity on top of the  world, w , #SPONSORED, #kids, #ethnicity, #t… | Happy kids, Stock images  free, Multicultural" id="115" name="Google Shape;115;p3"/>
          <p:cNvPicPr preferRelativeResize="0"/>
          <p:nvPr/>
        </p:nvPicPr>
        <p:blipFill rotWithShape="1">
          <a:blip r:embed="rId4">
            <a:alphaModFix/>
          </a:blip>
          <a:srcRect b="0" l="0" r="0" t="0"/>
          <a:stretch/>
        </p:blipFill>
        <p:spPr>
          <a:xfrm>
            <a:off x="8554684" y="4450536"/>
            <a:ext cx="3332516" cy="19995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p:nvPr/>
        </p:nvSpPr>
        <p:spPr>
          <a:xfrm>
            <a:off x="0" y="0"/>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Calibri"/>
                <a:ea typeface="Calibri"/>
                <a:cs typeface="Calibri"/>
                <a:sym typeface="Calibri"/>
              </a:rPr>
              <a:t>Curriculum Evenings</a:t>
            </a:r>
            <a:endParaRPr b="0" i="0" sz="36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171635" y="108217"/>
            <a:ext cx="1657380" cy="1308458"/>
          </a:xfrm>
          <a:prstGeom prst="rect">
            <a:avLst/>
          </a:prstGeom>
          <a:noFill/>
          <a:ln>
            <a:noFill/>
          </a:ln>
        </p:spPr>
      </p:pic>
      <p:sp>
        <p:nvSpPr>
          <p:cNvPr id="122" name="Google Shape;122;p4"/>
          <p:cNvSpPr/>
          <p:nvPr/>
        </p:nvSpPr>
        <p:spPr>
          <a:xfrm>
            <a:off x="10599313" y="592428"/>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PSHE</a:t>
            </a:r>
            <a:endParaRPr b="0" i="0" sz="1800" u="none" cap="none" strike="noStrike">
              <a:solidFill>
                <a:schemeClr val="lt1"/>
              </a:solidFill>
              <a:latin typeface="Calibri"/>
              <a:ea typeface="Calibri"/>
              <a:cs typeface="Calibri"/>
              <a:sym typeface="Calibri"/>
            </a:endParaRPr>
          </a:p>
        </p:txBody>
      </p:sp>
      <p:sp>
        <p:nvSpPr>
          <p:cNvPr id="123" name="Google Shape;123;p4"/>
          <p:cNvSpPr/>
          <p:nvPr/>
        </p:nvSpPr>
        <p:spPr>
          <a:xfrm>
            <a:off x="474923" y="1556398"/>
            <a:ext cx="11412277" cy="518911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rgbClr val="222222"/>
                </a:solidFill>
                <a:latin typeface="Calibri"/>
                <a:ea typeface="Calibri"/>
                <a:cs typeface="Calibri"/>
                <a:sym typeface="Calibri"/>
              </a:rPr>
              <a:t>Class 3 will learn about: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222222"/>
              </a:solidFill>
              <a:latin typeface="Calibri"/>
              <a:ea typeface="Calibri"/>
              <a:cs typeface="Calibri"/>
              <a:sym typeface="Calibri"/>
            </a:endParaRPr>
          </a:p>
          <a:p>
            <a:pPr indent="-342900" lvl="0" marL="342900" marR="0" rtl="0" algn="l">
              <a:lnSpc>
                <a:spcPct val="115000"/>
              </a:lnSpc>
              <a:spcBef>
                <a:spcPts val="0"/>
              </a:spcBef>
              <a:spcAft>
                <a:spcPts val="0"/>
              </a:spcAft>
              <a:buClr>
                <a:srgbClr val="222222"/>
              </a:buClr>
              <a:buSzPts val="2000"/>
              <a:buFont typeface="Arial"/>
              <a:buChar char="•"/>
            </a:pPr>
            <a:r>
              <a:rPr b="0" i="0" lang="en-GB" sz="2000" u="none" cap="none" strike="noStrike">
                <a:solidFill>
                  <a:srgbClr val="222222"/>
                </a:solidFill>
                <a:latin typeface="Calibri"/>
                <a:ea typeface="Calibri"/>
                <a:cs typeface="Calibri"/>
                <a:sym typeface="Calibri"/>
              </a:rPr>
              <a:t>Physical health and well-being, including making informed decisions about what we eat, and the importance of keeping active.</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222222"/>
              </a:buClr>
              <a:buSzPts val="2000"/>
              <a:buFont typeface="Arial"/>
              <a:buChar char="•"/>
            </a:pPr>
            <a:r>
              <a:rPr b="0" i="0" lang="en-GB" sz="2000" u="none" cap="none" strike="noStrike">
                <a:solidFill>
                  <a:srgbClr val="222222"/>
                </a:solidFill>
                <a:latin typeface="Calibri"/>
                <a:ea typeface="Calibri"/>
                <a:cs typeface="Calibri"/>
                <a:sym typeface="Calibri"/>
              </a:rPr>
              <a:t>Keeping safe and managing risk, including identifying bullying and how it can make us feel.</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222222"/>
              </a:buClr>
              <a:buSzPts val="2000"/>
              <a:buFont typeface="Arial"/>
              <a:buChar char="•"/>
            </a:pPr>
            <a:r>
              <a:rPr b="0" i="0" lang="en-GB" sz="2000" u="none" cap="none" strike="noStrike">
                <a:solidFill>
                  <a:srgbClr val="222222"/>
                </a:solidFill>
                <a:latin typeface="Calibri"/>
                <a:ea typeface="Calibri"/>
                <a:cs typeface="Calibri"/>
                <a:sym typeface="Calibri"/>
              </a:rPr>
              <a:t>Mental health and emotional well-being, including celebrating our achievements; setting personal goals and positive ways to deal with setbacks.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222222"/>
              </a:buClr>
              <a:buSzPts val="2000"/>
              <a:buFont typeface="Arial"/>
              <a:buChar char="•"/>
            </a:pPr>
            <a:r>
              <a:rPr b="0" i="0" lang="en-GB" sz="2000" u="none" cap="none" strike="noStrike">
                <a:solidFill>
                  <a:srgbClr val="222222"/>
                </a:solidFill>
                <a:latin typeface="Calibri"/>
                <a:ea typeface="Calibri"/>
                <a:cs typeface="Calibri"/>
                <a:sym typeface="Calibri"/>
              </a:rPr>
              <a:t>Identity, society and equality, including valuing the similarities and differences between ourselves and others, and identifying some of the communities we belong to.</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222222"/>
              </a:buClr>
              <a:buSzPts val="2000"/>
              <a:buFont typeface="Arial"/>
              <a:buChar char="•"/>
            </a:pPr>
            <a:r>
              <a:rPr b="0" i="0" lang="en-GB" sz="2000" u="none" cap="none" strike="noStrike">
                <a:solidFill>
                  <a:srgbClr val="222222"/>
                </a:solidFill>
                <a:latin typeface="Calibri"/>
                <a:ea typeface="Calibri"/>
                <a:cs typeface="Calibri"/>
                <a:sym typeface="Calibri"/>
              </a:rPr>
              <a:t>Keeping safe and managing risk, including learning where medicines come from and how they can sometimes be harmful.</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222222"/>
              </a:buClr>
              <a:buSzPts val="2000"/>
              <a:buFont typeface="Arial"/>
              <a:buChar char="•"/>
            </a:pPr>
            <a:r>
              <a:rPr b="0" i="0" lang="en-GB" sz="2000" u="none" cap="none" strike="noStrike">
                <a:solidFill>
                  <a:srgbClr val="222222"/>
                </a:solidFill>
                <a:latin typeface="Calibri"/>
                <a:ea typeface="Calibri"/>
                <a:cs typeface="Calibri"/>
                <a:sym typeface="Calibri"/>
              </a:rPr>
              <a:t>Spending and budgeting money, including how people choose to spend their money, and the world of work.</a:t>
            </a:r>
            <a:endParaRPr b="0" i="0" sz="1400" u="none" cap="none" strike="noStrike">
              <a:solidFill>
                <a:srgbClr val="000000"/>
              </a:solidFill>
              <a:latin typeface="Arial"/>
              <a:ea typeface="Arial"/>
              <a:cs typeface="Arial"/>
              <a:sym typeface="Arial"/>
            </a:endParaRPr>
          </a:p>
          <a:p>
            <a:pPr indent="-215900" lvl="0" marL="342900" marR="0" rtl="0" algn="l">
              <a:lnSpc>
                <a:spcPct val="115000"/>
              </a:lnSpc>
              <a:spcBef>
                <a:spcPts val="0"/>
              </a:spcBef>
              <a:spcAft>
                <a:spcPts val="0"/>
              </a:spcAft>
              <a:buClr>
                <a:schemeClr val="dk1"/>
              </a:buClr>
              <a:buSzPts val="2000"/>
              <a:buFont typeface="Arial"/>
              <a:buNone/>
            </a:pPr>
            <a:r>
              <a:t/>
            </a:r>
            <a:endParaRPr b="0" i="0" sz="2000" u="none" cap="none" strike="noStrike">
              <a:solidFill>
                <a:srgbClr val="222222"/>
              </a:solidFill>
              <a:latin typeface="Calibri"/>
              <a:ea typeface="Calibri"/>
              <a:cs typeface="Calibri"/>
              <a:sym typeface="Calibri"/>
            </a:endParaRPr>
          </a:p>
        </p:txBody>
      </p:sp>
      <p:sp>
        <p:nvSpPr>
          <p:cNvPr id="124" name="Google Shape;124;p4"/>
          <p:cNvSpPr txBox="1"/>
          <p:nvPr/>
        </p:nvSpPr>
        <p:spPr>
          <a:xfrm>
            <a:off x="1829015" y="662404"/>
            <a:ext cx="385926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Calibri"/>
                <a:ea typeface="Calibri"/>
                <a:cs typeface="Calibri"/>
                <a:sym typeface="Calibri"/>
              </a:rPr>
              <a:t>PSHE in Year 3</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p:nvPr/>
        </p:nvSpPr>
        <p:spPr>
          <a:xfrm>
            <a:off x="0" y="0"/>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Calibri"/>
                <a:ea typeface="Calibri"/>
                <a:cs typeface="Calibri"/>
                <a:sym typeface="Calibri"/>
              </a:rPr>
              <a:t>Curriculum Evenings</a:t>
            </a:r>
            <a:endParaRPr b="0" i="0" sz="3600" u="none" cap="none" strike="noStrike">
              <a:solidFill>
                <a:schemeClr val="lt1"/>
              </a:solidFill>
              <a:latin typeface="Calibri"/>
              <a:ea typeface="Calibri"/>
              <a:cs typeface="Calibri"/>
              <a:sym typeface="Calibri"/>
            </a:endParaRPr>
          </a:p>
        </p:txBody>
      </p:sp>
      <p:pic>
        <p:nvPicPr>
          <p:cNvPr id="130" name="Google Shape;130;p5"/>
          <p:cNvPicPr preferRelativeResize="0"/>
          <p:nvPr/>
        </p:nvPicPr>
        <p:blipFill rotWithShape="1">
          <a:blip r:embed="rId3">
            <a:alphaModFix/>
          </a:blip>
          <a:srcRect b="0" l="0" r="0" t="0"/>
          <a:stretch/>
        </p:blipFill>
        <p:spPr>
          <a:xfrm>
            <a:off x="171635" y="108217"/>
            <a:ext cx="1657380" cy="1308458"/>
          </a:xfrm>
          <a:prstGeom prst="rect">
            <a:avLst/>
          </a:prstGeom>
          <a:noFill/>
          <a:ln>
            <a:noFill/>
          </a:ln>
        </p:spPr>
      </p:pic>
      <p:sp>
        <p:nvSpPr>
          <p:cNvPr id="131" name="Google Shape;131;p5"/>
          <p:cNvSpPr/>
          <p:nvPr/>
        </p:nvSpPr>
        <p:spPr>
          <a:xfrm>
            <a:off x="10599313" y="592428"/>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Computing</a:t>
            </a:r>
            <a:endParaRPr b="0" i="0" sz="1800" u="none" cap="none" strike="noStrike">
              <a:solidFill>
                <a:schemeClr val="lt1"/>
              </a:solidFill>
              <a:latin typeface="Calibri"/>
              <a:ea typeface="Calibri"/>
              <a:cs typeface="Calibri"/>
              <a:sym typeface="Calibri"/>
            </a:endParaRPr>
          </a:p>
        </p:txBody>
      </p:sp>
      <p:sp>
        <p:nvSpPr>
          <p:cNvPr id="132" name="Google Shape;132;p5"/>
          <p:cNvSpPr/>
          <p:nvPr/>
        </p:nvSpPr>
        <p:spPr>
          <a:xfrm>
            <a:off x="474923" y="1556398"/>
            <a:ext cx="11412277" cy="518911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rgbClr val="222222"/>
                </a:solidFill>
                <a:latin typeface="Calibri"/>
                <a:ea typeface="Calibri"/>
                <a:cs typeface="Calibri"/>
                <a:sym typeface="Calibri"/>
              </a:rPr>
              <a:t>In computing, Class 3 will:</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222222"/>
              </a:buClr>
              <a:buSzPts val="2400"/>
              <a:buFont typeface="Arial"/>
              <a:buChar char="•"/>
            </a:pPr>
            <a:r>
              <a:rPr b="0" i="0" lang="en-GB" sz="2400" u="none" cap="none" strike="noStrike">
                <a:solidFill>
                  <a:srgbClr val="222222"/>
                </a:solidFill>
                <a:latin typeface="Calibri"/>
                <a:ea typeface="Calibri"/>
                <a:cs typeface="Calibri"/>
                <a:sym typeface="Calibri"/>
              </a:rPr>
              <a:t>Learn how to use the internet in a safe and responsible way through Google</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222222"/>
              </a:buClr>
              <a:buSzPts val="2400"/>
              <a:buFont typeface="Arial"/>
              <a:buChar char="•"/>
            </a:pPr>
            <a:r>
              <a:rPr b="0" i="0" lang="en-GB" sz="2400" u="none" cap="none" strike="noStrike">
                <a:solidFill>
                  <a:srgbClr val="222222"/>
                </a:solidFill>
                <a:latin typeface="Calibri"/>
                <a:ea typeface="Calibri"/>
                <a:cs typeface="Calibri"/>
                <a:sym typeface="Calibri"/>
              </a:rPr>
              <a:t>Develop their understanding of digital devices with a focus on inputs, processes and outputs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222222"/>
              </a:buClr>
              <a:buSzPts val="2400"/>
              <a:buFont typeface="Arial"/>
              <a:buChar char="•"/>
            </a:pPr>
            <a:r>
              <a:rPr b="0" i="0" lang="en-GB" sz="2400" u="none" cap="none" strike="noStrike">
                <a:solidFill>
                  <a:srgbClr val="222222"/>
                </a:solidFill>
                <a:latin typeface="Calibri"/>
                <a:ea typeface="Calibri"/>
                <a:cs typeface="Calibri"/>
                <a:sym typeface="Calibri"/>
              </a:rPr>
              <a:t>Learn a range of techniques to make a stop-motion animation</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222222"/>
              </a:buClr>
              <a:buSzPts val="2400"/>
              <a:buFont typeface="Arial"/>
              <a:buChar char="•"/>
            </a:pPr>
            <a:r>
              <a:rPr b="0" i="0" lang="en-GB" sz="2400" u="none" cap="none" strike="noStrike">
                <a:solidFill>
                  <a:srgbClr val="222222"/>
                </a:solidFill>
                <a:latin typeface="Calibri"/>
                <a:ea typeface="Calibri"/>
                <a:cs typeface="Calibri"/>
                <a:sym typeface="Calibri"/>
              </a:rPr>
              <a:t>Learn digital literacy skills e.g. image and text editing</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222222"/>
              </a:buClr>
              <a:buSzPts val="2400"/>
              <a:buFont typeface="Arial"/>
              <a:buChar char="•"/>
            </a:pPr>
            <a:r>
              <a:rPr b="0" i="0" lang="en-GB" sz="2400" u="none" cap="none" strike="noStrike">
                <a:solidFill>
                  <a:srgbClr val="222222"/>
                </a:solidFill>
                <a:latin typeface="Calibri"/>
                <a:ea typeface="Calibri"/>
                <a:cs typeface="Calibri"/>
                <a:sym typeface="Calibri"/>
              </a:rPr>
              <a:t>Develop their understanding of what a branching database is and how to create one</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222222"/>
              </a:buClr>
              <a:buSzPts val="2400"/>
              <a:buFont typeface="Arial"/>
              <a:buChar char="•"/>
            </a:pPr>
            <a:r>
              <a:rPr b="0" i="0" lang="en-GB" sz="2400" u="none" cap="none" strike="noStrike">
                <a:solidFill>
                  <a:srgbClr val="222222"/>
                </a:solidFill>
                <a:latin typeface="Calibri"/>
                <a:ea typeface="Calibri"/>
                <a:cs typeface="Calibri"/>
                <a:sym typeface="Calibri"/>
              </a:rPr>
              <a:t>Be introduced to the basics of Scratch where they will create simple sequences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222222"/>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rgbClr val="222222"/>
                </a:solidFill>
                <a:latin typeface="Calibri"/>
                <a:ea typeface="Calibri"/>
                <a:cs typeface="Calibri"/>
                <a:sym typeface="Calibri"/>
              </a:rPr>
              <a:t>As we move into a more digital world, it is imperative that children are safe online. Information about how you can support your children at home can be found through the following link: </a:t>
            </a:r>
            <a:r>
              <a:rPr b="0" i="0" lang="en-GB" sz="2000" u="sng" cap="none" strike="noStrike">
                <a:solidFill>
                  <a:srgbClr val="222222"/>
                </a:solidFill>
                <a:latin typeface="Calibri"/>
                <a:ea typeface="Calibri"/>
                <a:cs typeface="Calibri"/>
                <a:sym typeface="Calibri"/>
                <a:hlinkClick r:id="rId4">
                  <a:extLst>
                    <a:ext uri="{A12FA001-AC4F-418D-AE19-62706E023703}">
                      <ahyp:hlinkClr val="tx"/>
                    </a:ext>
                  </a:extLst>
                </a:hlinkClick>
              </a:rPr>
              <a:t>https://www.internetmatters.org/resources/online-safety-guide-6-10-year-olds/</a:t>
            </a:r>
            <a:r>
              <a:rPr b="0" i="0" lang="en-GB" sz="2000" u="none" cap="none" strike="noStrike">
                <a:solidFill>
                  <a:srgbClr val="222222"/>
                </a:solidFill>
                <a:latin typeface="Calibri"/>
                <a:ea typeface="Calibri"/>
                <a:cs typeface="Calibri"/>
                <a:sym typeface="Calibri"/>
              </a:rPr>
              <a:t> </a:t>
            </a:r>
            <a:endParaRPr b="0" i="0" sz="2400" u="none" cap="none" strike="noStrike">
              <a:solidFill>
                <a:srgbClr val="222222"/>
              </a:solidFill>
              <a:latin typeface="Calibri"/>
              <a:ea typeface="Calibri"/>
              <a:cs typeface="Calibri"/>
              <a:sym typeface="Calibri"/>
            </a:endParaRPr>
          </a:p>
        </p:txBody>
      </p:sp>
      <p:sp>
        <p:nvSpPr>
          <p:cNvPr id="133" name="Google Shape;133;p5"/>
          <p:cNvSpPr txBox="1"/>
          <p:nvPr/>
        </p:nvSpPr>
        <p:spPr>
          <a:xfrm>
            <a:off x="1829015" y="662404"/>
            <a:ext cx="394422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dk1"/>
                </a:solidFill>
                <a:latin typeface="Calibri"/>
                <a:ea typeface="Calibri"/>
                <a:cs typeface="Calibri"/>
                <a:sym typeface="Calibri"/>
              </a:rPr>
              <a:t>Computing in Year 3</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title"/>
          </p:nvPr>
        </p:nvSpPr>
        <p:spPr>
          <a:xfrm>
            <a:off x="427955" y="632276"/>
            <a:ext cx="10515600" cy="784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School Blog</a:t>
            </a:r>
            <a:endParaRPr b="1"/>
          </a:p>
        </p:txBody>
      </p:sp>
      <p:sp>
        <p:nvSpPr>
          <p:cNvPr id="139" name="Google Shape;139;p6"/>
          <p:cNvSpPr txBox="1"/>
          <p:nvPr/>
        </p:nvSpPr>
        <p:spPr>
          <a:xfrm>
            <a:off x="1596981" y="2317302"/>
            <a:ext cx="878339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 name="Google Shape;140;p6"/>
          <p:cNvSpPr/>
          <p:nvPr/>
        </p:nvSpPr>
        <p:spPr>
          <a:xfrm>
            <a:off x="0" y="-29158"/>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Calibri"/>
                <a:ea typeface="Calibri"/>
                <a:cs typeface="Calibri"/>
                <a:sym typeface="Calibri"/>
              </a:rPr>
              <a:t>Curriculum Evenings</a:t>
            </a:r>
            <a:endParaRPr b="0" i="0" sz="3600" u="none" cap="none" strike="noStrike">
              <a:solidFill>
                <a:schemeClr val="lt1"/>
              </a:solidFill>
              <a:latin typeface="Calibri"/>
              <a:ea typeface="Calibri"/>
              <a:cs typeface="Calibri"/>
              <a:sym typeface="Calibri"/>
            </a:endParaRPr>
          </a:p>
        </p:txBody>
      </p:sp>
      <p:pic>
        <p:nvPicPr>
          <p:cNvPr id="141" name="Google Shape;141;p6"/>
          <p:cNvPicPr preferRelativeResize="0"/>
          <p:nvPr/>
        </p:nvPicPr>
        <p:blipFill rotWithShape="1">
          <a:blip r:embed="rId3">
            <a:alphaModFix/>
          </a:blip>
          <a:srcRect b="0" l="0" r="0" t="0"/>
          <a:stretch/>
        </p:blipFill>
        <p:spPr>
          <a:xfrm>
            <a:off x="171635" y="108217"/>
            <a:ext cx="1657380" cy="1308458"/>
          </a:xfrm>
          <a:prstGeom prst="rect">
            <a:avLst/>
          </a:prstGeom>
          <a:noFill/>
          <a:ln>
            <a:noFill/>
          </a:ln>
        </p:spPr>
      </p:pic>
      <p:sp>
        <p:nvSpPr>
          <p:cNvPr id="142" name="Google Shape;142;p6"/>
          <p:cNvSpPr/>
          <p:nvPr/>
        </p:nvSpPr>
        <p:spPr>
          <a:xfrm>
            <a:off x="10599312" y="660713"/>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Year 3</a:t>
            </a:r>
            <a:endParaRPr b="0" i="0" sz="1800" u="none" cap="none" strike="noStrike">
              <a:solidFill>
                <a:schemeClr val="lt1"/>
              </a:solidFill>
              <a:latin typeface="Calibri"/>
              <a:ea typeface="Calibri"/>
              <a:cs typeface="Calibri"/>
              <a:sym typeface="Calibri"/>
            </a:endParaRPr>
          </a:p>
        </p:txBody>
      </p:sp>
      <p:sp>
        <p:nvSpPr>
          <p:cNvPr id="143" name="Google Shape;143;p6"/>
          <p:cNvSpPr/>
          <p:nvPr/>
        </p:nvSpPr>
        <p:spPr>
          <a:xfrm>
            <a:off x="1303993" y="2377228"/>
            <a:ext cx="978569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http://www.cathedralprimaryschool.com/wp-content/uploads/2018/06/Uniform-Policy.pdf</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6"/>
          <p:cNvSpPr txBox="1"/>
          <p:nvPr/>
        </p:nvSpPr>
        <p:spPr>
          <a:xfrm>
            <a:off x="427955" y="1611690"/>
            <a:ext cx="11537700" cy="2678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P.E and Uniform- </a:t>
            </a:r>
            <a:r>
              <a:rPr b="0" i="0" lang="en-GB" sz="2400" u="none" cap="none" strike="noStrike">
                <a:solidFill>
                  <a:schemeClr val="dk1"/>
                </a:solidFill>
                <a:latin typeface="Calibri"/>
                <a:ea typeface="Calibri"/>
                <a:cs typeface="Calibri"/>
                <a:sym typeface="Calibri"/>
              </a:rPr>
              <a:t>Check the Cathedral School blog for all information regarding uniforms.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Label </a:t>
            </a:r>
            <a:r>
              <a:rPr b="1" i="0" lang="en-GB" sz="2400" u="none" cap="none" strike="noStrike">
                <a:solidFill>
                  <a:schemeClr val="dk1"/>
                </a:solidFill>
                <a:latin typeface="Calibri"/>
                <a:ea typeface="Calibri"/>
                <a:cs typeface="Calibri"/>
                <a:sym typeface="Calibri"/>
              </a:rPr>
              <a:t>EVERYTHING</a:t>
            </a:r>
            <a:r>
              <a:rPr b="0" i="0" lang="en-GB" sz="2400" u="none" cap="none" strike="noStrike">
                <a:solidFill>
                  <a:schemeClr val="dk1"/>
                </a:solidFill>
                <a:latin typeface="Calibri"/>
                <a:ea typeface="Calibri"/>
                <a:cs typeface="Calibri"/>
                <a:sym typeface="Calibri"/>
              </a:rPr>
              <a:t> please!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Objectives for Year 3, reading recommendations and termly curriculum overviews.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Our Class Blog!</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Calibri"/>
              <a:buChar char="•"/>
            </a:pPr>
            <a:r>
              <a:rPr lang="en-GB" sz="2400" u="sng">
                <a:solidFill>
                  <a:schemeClr val="hlink"/>
                </a:solidFill>
                <a:latin typeface="Calibri"/>
                <a:ea typeface="Calibri"/>
                <a:cs typeface="Calibri"/>
                <a:sym typeface="Calibri"/>
                <a:hlinkClick r:id="rId5"/>
              </a:rPr>
              <a:t>https://thecathedralschool.co.uk/class3/</a:t>
            </a:r>
            <a:endParaRPr sz="24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Calibri"/>
              <a:buChar char="•"/>
            </a:pPr>
            <a:r>
              <a:t/>
            </a:r>
            <a:endParaRPr sz="2400">
              <a:solidFill>
                <a:schemeClr val="dk1"/>
              </a:solidFill>
              <a:latin typeface="Calibri"/>
              <a:ea typeface="Calibri"/>
              <a:cs typeface="Calibri"/>
              <a:sym typeface="Calibri"/>
            </a:endParaRPr>
          </a:p>
        </p:txBody>
      </p:sp>
      <p:pic>
        <p:nvPicPr>
          <p:cNvPr id="145" name="Google Shape;145;p6"/>
          <p:cNvPicPr preferRelativeResize="0"/>
          <p:nvPr/>
        </p:nvPicPr>
        <p:blipFill>
          <a:blip r:embed="rId6">
            <a:alphaModFix/>
          </a:blip>
          <a:stretch>
            <a:fillRect/>
          </a:stretch>
        </p:blipFill>
        <p:spPr>
          <a:xfrm>
            <a:off x="6577125" y="3600427"/>
            <a:ext cx="5128489" cy="2678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nvSpPr>
        <p:spPr>
          <a:xfrm>
            <a:off x="3767253" y="466576"/>
            <a:ext cx="3670479"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chemeClr val="dk1"/>
                </a:solidFill>
                <a:latin typeface="Calibri"/>
                <a:ea typeface="Calibri"/>
                <a:cs typeface="Calibri"/>
                <a:sym typeface="Calibri"/>
              </a:rPr>
              <a:t>Maths</a:t>
            </a: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51" name="Google Shape;151;p7"/>
          <p:cNvSpPr txBox="1"/>
          <p:nvPr/>
        </p:nvSpPr>
        <p:spPr>
          <a:xfrm>
            <a:off x="369623" y="1416675"/>
            <a:ext cx="9169757" cy="181588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In Class 3 we begin with a focus on ‘Number &amp; Place Value’, then build on this knowledge to learn about the four operations and other areas of mathematics in the course of the year. </a:t>
            </a:r>
            <a:endParaRPr b="0" i="0" sz="1400" u="none" cap="none" strike="noStrike">
              <a:solidFill>
                <a:srgbClr val="000000"/>
              </a:solidFill>
              <a:latin typeface="Arial"/>
              <a:ea typeface="Arial"/>
              <a:cs typeface="Arial"/>
              <a:sym typeface="Arial"/>
            </a:endParaRPr>
          </a:p>
        </p:txBody>
      </p:sp>
      <p:pic>
        <p:nvPicPr>
          <p:cNvPr id="152" name="Google Shape;152;p7"/>
          <p:cNvPicPr preferRelativeResize="0"/>
          <p:nvPr/>
        </p:nvPicPr>
        <p:blipFill rotWithShape="1">
          <a:blip r:embed="rId3">
            <a:alphaModFix/>
          </a:blip>
          <a:srcRect b="0" l="0" r="0" t="0"/>
          <a:stretch/>
        </p:blipFill>
        <p:spPr>
          <a:xfrm>
            <a:off x="10182418" y="1196437"/>
            <a:ext cx="1593139" cy="1044391"/>
          </a:xfrm>
          <a:prstGeom prst="rect">
            <a:avLst/>
          </a:prstGeom>
          <a:noFill/>
          <a:ln>
            <a:noFill/>
          </a:ln>
        </p:spPr>
      </p:pic>
      <p:sp>
        <p:nvSpPr>
          <p:cNvPr id="153" name="Google Shape;153;p7"/>
          <p:cNvSpPr/>
          <p:nvPr/>
        </p:nvSpPr>
        <p:spPr>
          <a:xfrm>
            <a:off x="-1" y="-53858"/>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Calibri"/>
                <a:ea typeface="Calibri"/>
                <a:cs typeface="Calibri"/>
                <a:sym typeface="Calibri"/>
              </a:rPr>
              <a:t>Curriculum Evenings</a:t>
            </a:r>
            <a:endParaRPr b="0" i="0" sz="3600" u="none" cap="none" strike="noStrike">
              <a:solidFill>
                <a:schemeClr val="lt1"/>
              </a:solidFill>
              <a:latin typeface="Calibri"/>
              <a:ea typeface="Calibri"/>
              <a:cs typeface="Calibri"/>
              <a:sym typeface="Calibri"/>
            </a:endParaRPr>
          </a:p>
        </p:txBody>
      </p:sp>
      <p:pic>
        <p:nvPicPr>
          <p:cNvPr id="154" name="Google Shape;154;p7"/>
          <p:cNvPicPr preferRelativeResize="0"/>
          <p:nvPr/>
        </p:nvPicPr>
        <p:blipFill rotWithShape="1">
          <a:blip r:embed="rId4">
            <a:alphaModFix/>
          </a:blip>
          <a:srcRect b="0" l="0" r="0" t="0"/>
          <a:stretch/>
        </p:blipFill>
        <p:spPr>
          <a:xfrm>
            <a:off x="171635" y="108217"/>
            <a:ext cx="1657380" cy="1308458"/>
          </a:xfrm>
          <a:prstGeom prst="rect">
            <a:avLst/>
          </a:prstGeom>
          <a:noFill/>
          <a:ln>
            <a:noFill/>
          </a:ln>
        </p:spPr>
      </p:pic>
      <p:sp>
        <p:nvSpPr>
          <p:cNvPr id="155" name="Google Shape;155;p7"/>
          <p:cNvSpPr/>
          <p:nvPr/>
        </p:nvSpPr>
        <p:spPr>
          <a:xfrm>
            <a:off x="10599312" y="660713"/>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Year 3</a:t>
            </a:r>
            <a:endParaRPr b="0" i="0" sz="1800" u="none" cap="none" strike="noStrike">
              <a:solidFill>
                <a:schemeClr val="lt1"/>
              </a:solidFill>
              <a:latin typeface="Calibri"/>
              <a:ea typeface="Calibri"/>
              <a:cs typeface="Calibri"/>
              <a:sym typeface="Calibri"/>
            </a:endParaRPr>
          </a:p>
        </p:txBody>
      </p:sp>
      <p:pic>
        <p:nvPicPr>
          <p:cNvPr id="156" name="Google Shape;156;p7"/>
          <p:cNvPicPr preferRelativeResize="0"/>
          <p:nvPr/>
        </p:nvPicPr>
        <p:blipFill rotWithShape="1">
          <a:blip r:embed="rId5">
            <a:alphaModFix/>
          </a:blip>
          <a:srcRect b="0" l="0" r="0" t="0"/>
          <a:stretch/>
        </p:blipFill>
        <p:spPr>
          <a:xfrm>
            <a:off x="6897189" y="3012805"/>
            <a:ext cx="5068390" cy="2546037"/>
          </a:xfrm>
          <a:prstGeom prst="rect">
            <a:avLst/>
          </a:prstGeom>
          <a:noFill/>
          <a:ln>
            <a:noFill/>
          </a:ln>
        </p:spPr>
      </p:pic>
      <p:sp>
        <p:nvSpPr>
          <p:cNvPr id="157" name="Google Shape;157;p7"/>
          <p:cNvSpPr txBox="1"/>
          <p:nvPr/>
        </p:nvSpPr>
        <p:spPr>
          <a:xfrm>
            <a:off x="369623" y="3158284"/>
            <a:ext cx="6527566" cy="35394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We use a range of strategies so children build up a deeper understanding of what is actually going on when ‘borrowing’, ‘carrying’, etc. as they begin to learn the formal methods.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Full details can be found on the website: </a:t>
            </a:r>
            <a:r>
              <a:rPr b="0" i="0" lang="en-GB" sz="2800" u="sng" cap="none" strike="noStrike">
                <a:solidFill>
                  <a:schemeClr val="dk1"/>
                </a:solidFill>
                <a:latin typeface="Calibri"/>
                <a:ea typeface="Calibri"/>
                <a:cs typeface="Calibri"/>
                <a:sym typeface="Calibri"/>
                <a:hlinkClick r:id="rId6">
                  <a:extLst>
                    <a:ext uri="{A12FA001-AC4F-418D-AE19-62706E023703}">
                      <ahyp:hlinkClr val="tx"/>
                    </a:ext>
                  </a:extLst>
                </a:hlinkClick>
              </a:rPr>
              <a:t>http://www.cathedralprimaryschool.com/maths/calculations/</a:t>
            </a:r>
            <a:r>
              <a:rPr b="0" i="0" lang="en-GB" sz="28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nvSpPr>
        <p:spPr>
          <a:xfrm>
            <a:off x="2232069" y="660713"/>
            <a:ext cx="701898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GB" sz="5400" u="sng" cap="none" strike="noStrike">
                <a:solidFill>
                  <a:srgbClr val="2E75B5"/>
                </a:solidFill>
                <a:latin typeface="Calibri"/>
                <a:ea typeface="Calibri"/>
                <a:cs typeface="Calibri"/>
                <a:sym typeface="Calibri"/>
              </a:rPr>
              <a:t>Calculation Strategies</a:t>
            </a:r>
            <a:endParaRPr b="0" i="0" sz="5400" u="sng" cap="none" strike="noStrike">
              <a:solidFill>
                <a:srgbClr val="2E75B5"/>
              </a:solidFill>
              <a:latin typeface="Calibri"/>
              <a:ea typeface="Calibri"/>
              <a:cs typeface="Calibri"/>
              <a:sym typeface="Calibri"/>
            </a:endParaRPr>
          </a:p>
        </p:txBody>
      </p:sp>
      <p:sp>
        <p:nvSpPr>
          <p:cNvPr id="163" name="Google Shape;163;p8"/>
          <p:cNvSpPr txBox="1"/>
          <p:nvPr/>
        </p:nvSpPr>
        <p:spPr>
          <a:xfrm>
            <a:off x="944182" y="486166"/>
            <a:ext cx="9594760" cy="1015663"/>
          </a:xfrm>
          <a:prstGeom prst="rect">
            <a:avLst/>
          </a:prstGeom>
          <a:noFill/>
          <a:ln>
            <a:noFill/>
          </a:ln>
        </p:spPr>
        <p:txBody>
          <a:bodyPr anchorCtr="0" anchor="t" bIns="45700" lIns="91425" spcFirstLastPara="1" rIns="91425" wrap="square" tIns="45700">
            <a:spAutoFit/>
          </a:bodyPr>
          <a:lstStyle/>
          <a:p>
            <a:pPr indent="-254000" lvl="0" marL="45720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p:txBody>
      </p:sp>
      <p:pic>
        <p:nvPicPr>
          <p:cNvPr id="164" name="Google Shape;164;p8"/>
          <p:cNvPicPr preferRelativeResize="0"/>
          <p:nvPr/>
        </p:nvPicPr>
        <p:blipFill rotWithShape="1">
          <a:blip r:embed="rId3">
            <a:alphaModFix/>
          </a:blip>
          <a:srcRect b="0" l="0" r="0" t="0"/>
          <a:stretch/>
        </p:blipFill>
        <p:spPr>
          <a:xfrm>
            <a:off x="9755272" y="939594"/>
            <a:ext cx="1567341" cy="1600189"/>
          </a:xfrm>
          <a:prstGeom prst="rect">
            <a:avLst/>
          </a:prstGeom>
          <a:noFill/>
          <a:ln>
            <a:noFill/>
          </a:ln>
        </p:spPr>
      </p:pic>
      <p:sp>
        <p:nvSpPr>
          <p:cNvPr id="165" name="Google Shape;165;p8"/>
          <p:cNvSpPr/>
          <p:nvPr/>
        </p:nvSpPr>
        <p:spPr>
          <a:xfrm>
            <a:off x="0" y="0"/>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Calibri"/>
                <a:ea typeface="Calibri"/>
                <a:cs typeface="Calibri"/>
                <a:sym typeface="Calibri"/>
              </a:rPr>
              <a:t>Curriculum Evenings</a:t>
            </a:r>
            <a:endParaRPr b="0" i="0" sz="3600" u="none" cap="none" strike="noStrike">
              <a:solidFill>
                <a:schemeClr val="lt1"/>
              </a:solidFill>
              <a:latin typeface="Calibri"/>
              <a:ea typeface="Calibri"/>
              <a:cs typeface="Calibri"/>
              <a:sym typeface="Calibri"/>
            </a:endParaRPr>
          </a:p>
        </p:txBody>
      </p:sp>
      <p:pic>
        <p:nvPicPr>
          <p:cNvPr id="166" name="Google Shape;166;p8"/>
          <p:cNvPicPr preferRelativeResize="0"/>
          <p:nvPr/>
        </p:nvPicPr>
        <p:blipFill rotWithShape="1">
          <a:blip r:embed="rId4">
            <a:alphaModFix/>
          </a:blip>
          <a:srcRect b="0" l="0" r="0" t="0"/>
          <a:stretch/>
        </p:blipFill>
        <p:spPr>
          <a:xfrm>
            <a:off x="171635" y="108217"/>
            <a:ext cx="1657380" cy="1308458"/>
          </a:xfrm>
          <a:prstGeom prst="rect">
            <a:avLst/>
          </a:prstGeom>
          <a:noFill/>
          <a:ln>
            <a:noFill/>
          </a:ln>
        </p:spPr>
      </p:pic>
      <p:sp>
        <p:nvSpPr>
          <p:cNvPr id="167" name="Google Shape;167;p8"/>
          <p:cNvSpPr/>
          <p:nvPr/>
        </p:nvSpPr>
        <p:spPr>
          <a:xfrm>
            <a:off x="10599312" y="660713"/>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Year 3</a:t>
            </a:r>
            <a:endParaRPr b="0" i="0" sz="1800" u="none" cap="none" strike="noStrike">
              <a:solidFill>
                <a:schemeClr val="lt1"/>
              </a:solidFill>
              <a:latin typeface="Calibri"/>
              <a:ea typeface="Calibri"/>
              <a:cs typeface="Calibri"/>
              <a:sym typeface="Calibri"/>
            </a:endParaRPr>
          </a:p>
        </p:txBody>
      </p:sp>
      <p:sp>
        <p:nvSpPr>
          <p:cNvPr id="168" name="Google Shape;168;p8"/>
          <p:cNvSpPr/>
          <p:nvPr/>
        </p:nvSpPr>
        <p:spPr>
          <a:xfrm>
            <a:off x="1349829" y="4676329"/>
            <a:ext cx="6096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9" name="Google Shape;169;p8"/>
          <p:cNvPicPr preferRelativeResize="0"/>
          <p:nvPr/>
        </p:nvPicPr>
        <p:blipFill rotWithShape="1">
          <a:blip r:embed="rId5">
            <a:alphaModFix/>
          </a:blip>
          <a:srcRect b="0" l="0" r="0" t="0"/>
          <a:stretch/>
        </p:blipFill>
        <p:spPr>
          <a:xfrm rot="5400000">
            <a:off x="1591397" y="871982"/>
            <a:ext cx="2858178" cy="4087586"/>
          </a:xfrm>
          <a:prstGeom prst="rect">
            <a:avLst/>
          </a:prstGeom>
          <a:noFill/>
          <a:ln>
            <a:noFill/>
          </a:ln>
        </p:spPr>
      </p:pic>
      <p:pic>
        <p:nvPicPr>
          <p:cNvPr id="170" name="Google Shape;170;p8"/>
          <p:cNvPicPr preferRelativeResize="0"/>
          <p:nvPr/>
        </p:nvPicPr>
        <p:blipFill rotWithShape="1">
          <a:blip r:embed="rId6">
            <a:alphaModFix/>
          </a:blip>
          <a:srcRect b="0" l="0" r="0" t="0"/>
          <a:stretch/>
        </p:blipFill>
        <p:spPr>
          <a:xfrm rot="5400000">
            <a:off x="5989053" y="1021783"/>
            <a:ext cx="2998199" cy="3979428"/>
          </a:xfrm>
          <a:prstGeom prst="rect">
            <a:avLst/>
          </a:prstGeom>
          <a:noFill/>
          <a:ln>
            <a:noFill/>
          </a:ln>
        </p:spPr>
      </p:pic>
      <p:pic>
        <p:nvPicPr>
          <p:cNvPr id="171" name="Google Shape;171;p8"/>
          <p:cNvPicPr preferRelativeResize="0"/>
          <p:nvPr/>
        </p:nvPicPr>
        <p:blipFill rotWithShape="1">
          <a:blip r:embed="rId7">
            <a:alphaModFix/>
          </a:blip>
          <a:srcRect b="0" l="0" r="0" t="0"/>
          <a:stretch/>
        </p:blipFill>
        <p:spPr>
          <a:xfrm rot="5400000">
            <a:off x="1625331" y="3474087"/>
            <a:ext cx="2790310" cy="3977516"/>
          </a:xfrm>
          <a:prstGeom prst="rect">
            <a:avLst/>
          </a:prstGeom>
          <a:noFill/>
          <a:ln>
            <a:noFill/>
          </a:ln>
        </p:spPr>
      </p:pic>
      <p:pic>
        <p:nvPicPr>
          <p:cNvPr id="172" name="Google Shape;172;p8"/>
          <p:cNvPicPr preferRelativeResize="0"/>
          <p:nvPr/>
        </p:nvPicPr>
        <p:blipFill rotWithShape="1">
          <a:blip r:embed="rId8">
            <a:alphaModFix/>
          </a:blip>
          <a:srcRect b="0" l="0" r="0" t="0"/>
          <a:stretch/>
        </p:blipFill>
        <p:spPr>
          <a:xfrm rot="5400000">
            <a:off x="6180517" y="3502622"/>
            <a:ext cx="2615269" cy="40954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nvSpPr>
        <p:spPr>
          <a:xfrm>
            <a:off x="1243244" y="414852"/>
            <a:ext cx="8876765"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en-GB" sz="4800" u="sng" cap="none" strike="noStrike">
                <a:solidFill>
                  <a:srgbClr val="2E75B5"/>
                </a:solidFill>
                <a:latin typeface="Calibri"/>
                <a:ea typeface="Calibri"/>
                <a:cs typeface="Calibri"/>
                <a:sym typeface="Calibri"/>
              </a:rPr>
              <a:t>Home Learning in Maths</a:t>
            </a:r>
            <a:endParaRPr b="0" i="0" sz="4800" u="sng" cap="none" strike="noStrike">
              <a:solidFill>
                <a:srgbClr val="2E75B5"/>
              </a:solidFill>
              <a:latin typeface="Calibri"/>
              <a:ea typeface="Calibri"/>
              <a:cs typeface="Calibri"/>
              <a:sym typeface="Calibri"/>
            </a:endParaRPr>
          </a:p>
        </p:txBody>
      </p:sp>
      <p:sp>
        <p:nvSpPr>
          <p:cNvPr id="180" name="Google Shape;180;p9"/>
          <p:cNvSpPr txBox="1"/>
          <p:nvPr/>
        </p:nvSpPr>
        <p:spPr>
          <a:xfrm>
            <a:off x="350948" y="1751412"/>
            <a:ext cx="5644903" cy="4862870"/>
          </a:xfrm>
          <a:prstGeom prst="rect">
            <a:avLst/>
          </a:prstGeom>
          <a:noFill/>
          <a:ln cap="flat" cmpd="sng" w="38100">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GB" sz="2800" u="sng" cap="none" strike="noStrike">
                <a:solidFill>
                  <a:schemeClr val="dk1"/>
                </a:solidFill>
                <a:latin typeface="Calibri"/>
                <a:ea typeface="Calibri"/>
                <a:cs typeface="Calibri"/>
                <a:sym typeface="Calibri"/>
              </a:rPr>
              <a:t>Number fluency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Times Tables:</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Year 2- x2, x5, x10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Year 3- as above, and x4, x8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Your child will be given a login for </a:t>
            </a:r>
            <a:r>
              <a:rPr b="1" i="0" lang="en-GB" sz="2400" u="none" cap="none" strike="noStrike">
                <a:solidFill>
                  <a:schemeClr val="dk1"/>
                </a:solidFill>
                <a:latin typeface="Calibri"/>
                <a:ea typeface="Calibri"/>
                <a:cs typeface="Calibri"/>
                <a:sym typeface="Calibri"/>
              </a:rPr>
              <a:t>Times Tables Rock Stars.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Addition facts within 20: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Adding any two 1-digit numbers together should be automatic as it allows for fluent work on more complex problems. Frequent practise at home and school is essential.</a:t>
            </a:r>
            <a:endParaRPr b="0" i="0" sz="1400" u="none" cap="none" strike="noStrike">
              <a:solidFill>
                <a:srgbClr val="000000"/>
              </a:solidFill>
              <a:latin typeface="Arial"/>
              <a:ea typeface="Arial"/>
              <a:cs typeface="Arial"/>
              <a:sym typeface="Arial"/>
            </a:endParaRPr>
          </a:p>
        </p:txBody>
      </p:sp>
      <p:sp>
        <p:nvSpPr>
          <p:cNvPr id="181" name="Google Shape;181;p9"/>
          <p:cNvSpPr/>
          <p:nvPr/>
        </p:nvSpPr>
        <p:spPr>
          <a:xfrm>
            <a:off x="3027665" y="1243278"/>
            <a:ext cx="498764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What can you do at home to help them in Maths? </a:t>
            </a:r>
            <a:endParaRPr b="0" i="0" sz="1400" u="none" cap="none" strike="noStrike">
              <a:solidFill>
                <a:srgbClr val="000000"/>
              </a:solidFill>
              <a:latin typeface="Arial"/>
              <a:ea typeface="Arial"/>
              <a:cs typeface="Arial"/>
              <a:sym typeface="Arial"/>
            </a:endParaRPr>
          </a:p>
        </p:txBody>
      </p:sp>
      <p:sp>
        <p:nvSpPr>
          <p:cNvPr id="182" name="Google Shape;182;p9"/>
          <p:cNvSpPr txBox="1"/>
          <p:nvPr/>
        </p:nvSpPr>
        <p:spPr>
          <a:xfrm>
            <a:off x="6204857" y="1751412"/>
            <a:ext cx="5564042" cy="4154984"/>
          </a:xfrm>
          <a:prstGeom prst="rect">
            <a:avLst/>
          </a:prstGeom>
          <a:noFill/>
          <a:ln cap="flat" cmpd="sng" w="57150">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sng" cap="none" strike="noStrike">
                <a:solidFill>
                  <a:schemeClr val="dk1"/>
                </a:solidFill>
                <a:latin typeface="Calibri"/>
                <a:ea typeface="Calibri"/>
                <a:cs typeface="Calibri"/>
                <a:sym typeface="Calibri"/>
              </a:rPr>
              <a:t>Other resources/ ideas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sng" cap="none" strike="noStrike">
                <a:solidFill>
                  <a:schemeClr val="dk1"/>
                </a:solidFill>
                <a:latin typeface="Calibri"/>
                <a:ea typeface="Calibri"/>
                <a:cs typeface="Calibri"/>
                <a:sym typeface="Calibri"/>
              </a:rPr>
              <a:t>Topmarks- </a:t>
            </a:r>
            <a:r>
              <a:rPr b="0" i="0" lang="en-GB" sz="2400" u="none" cap="none" strike="noStrike">
                <a:solidFill>
                  <a:schemeClr val="dk1"/>
                </a:solidFill>
                <a:latin typeface="Calibri"/>
                <a:ea typeface="Calibri"/>
                <a:cs typeface="Calibri"/>
                <a:sym typeface="Calibri"/>
              </a:rPr>
              <a:t>Free resource on the internet, including rapid recall games such as: </a:t>
            </a:r>
            <a:r>
              <a:rPr b="0" i="0" lang="en-GB" sz="2400" u="sng" cap="none" strike="noStrike">
                <a:solidFill>
                  <a:schemeClr val="dk1"/>
                </a:solidFill>
                <a:latin typeface="Calibri"/>
                <a:ea typeface="Calibri"/>
                <a:cs typeface="Calibri"/>
                <a:sym typeface="Calibri"/>
                <a:hlinkClick r:id="rId3">
                  <a:extLst>
                    <a:ext uri="{A12FA001-AC4F-418D-AE19-62706E023703}">
                      <ahyp:hlinkClr val="tx"/>
                    </a:ext>
                  </a:extLst>
                </a:hlinkClick>
              </a:rPr>
              <a:t>http://www.topmarks.co.uk/maths-games/hit-the-button</a:t>
            </a:r>
            <a:endParaRPr b="0" i="0" sz="24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sng" cap="none" strike="noStrike">
                <a:solidFill>
                  <a:schemeClr val="dk1"/>
                </a:solidFill>
                <a:latin typeface="Calibri"/>
                <a:ea typeface="Calibri"/>
                <a:cs typeface="Calibri"/>
                <a:sym typeface="Calibri"/>
              </a:rPr>
              <a:t>Real life problems- </a:t>
            </a:r>
            <a:r>
              <a:rPr b="0" i="0" lang="en-GB" sz="2400" u="none" cap="none" strike="noStrike">
                <a:solidFill>
                  <a:schemeClr val="dk1"/>
                </a:solidFill>
                <a:latin typeface="Calibri"/>
                <a:ea typeface="Calibri"/>
                <a:cs typeface="Calibri"/>
                <a:sym typeface="Calibri"/>
              </a:rPr>
              <a:t>opportunities to ask questions! For example: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sng" cap="none" strike="noStrike">
                <a:solidFill>
                  <a:schemeClr val="dk1"/>
                </a:solidFill>
                <a:latin typeface="Calibri"/>
                <a:ea typeface="Calibri"/>
                <a:cs typeface="Calibri"/>
                <a:sym typeface="Calibri"/>
              </a:rPr>
              <a:t>Travelling: </a:t>
            </a:r>
            <a:r>
              <a:rPr b="0" i="0" lang="en-GB" sz="2400" u="none" cap="none" strike="noStrike">
                <a:solidFill>
                  <a:schemeClr val="dk1"/>
                </a:solidFill>
                <a:latin typeface="Calibri"/>
                <a:ea typeface="Calibri"/>
                <a:cs typeface="Calibri"/>
                <a:sym typeface="Calibri"/>
              </a:rPr>
              <a:t>We have to get the train at 4pm and the journey is half an hour. When will we arrive? </a:t>
            </a:r>
            <a:endParaRPr b="0" i="0" sz="2400" u="none" cap="none" strike="noStrike">
              <a:solidFill>
                <a:schemeClr val="dk1"/>
              </a:solidFill>
              <a:latin typeface="Calibri"/>
              <a:ea typeface="Calibri"/>
              <a:cs typeface="Calibri"/>
              <a:sym typeface="Calibri"/>
            </a:endParaRPr>
          </a:p>
        </p:txBody>
      </p:sp>
      <p:pic>
        <p:nvPicPr>
          <p:cNvPr id="183" name="Google Shape;183;p9"/>
          <p:cNvPicPr preferRelativeResize="0"/>
          <p:nvPr/>
        </p:nvPicPr>
        <p:blipFill rotWithShape="1">
          <a:blip r:embed="rId4">
            <a:alphaModFix/>
          </a:blip>
          <a:srcRect b="0" l="0" r="0" t="0"/>
          <a:stretch/>
        </p:blipFill>
        <p:spPr>
          <a:xfrm>
            <a:off x="9213963" y="33554"/>
            <a:ext cx="2470395" cy="2130715"/>
          </a:xfrm>
          <a:prstGeom prst="rect">
            <a:avLst/>
          </a:prstGeom>
          <a:noFill/>
          <a:ln>
            <a:noFill/>
          </a:ln>
        </p:spPr>
      </p:pic>
      <p:sp>
        <p:nvSpPr>
          <p:cNvPr id="184" name="Google Shape;184;p9"/>
          <p:cNvSpPr/>
          <p:nvPr/>
        </p:nvSpPr>
        <p:spPr>
          <a:xfrm>
            <a:off x="0" y="-22774"/>
            <a:ext cx="12192000" cy="592428"/>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0" i="0" lang="en-GB" sz="3600" u="none" cap="none" strike="noStrike">
                <a:solidFill>
                  <a:schemeClr val="lt1"/>
                </a:solidFill>
                <a:latin typeface="Calibri"/>
                <a:ea typeface="Calibri"/>
                <a:cs typeface="Calibri"/>
                <a:sym typeface="Calibri"/>
              </a:rPr>
              <a:t>Curriculum Evenings</a:t>
            </a:r>
            <a:endParaRPr b="0" i="0" sz="3600" u="none" cap="none" strike="noStrike">
              <a:solidFill>
                <a:schemeClr val="lt1"/>
              </a:solidFill>
              <a:latin typeface="Calibri"/>
              <a:ea typeface="Calibri"/>
              <a:cs typeface="Calibri"/>
              <a:sym typeface="Calibri"/>
            </a:endParaRPr>
          </a:p>
        </p:txBody>
      </p:sp>
      <p:pic>
        <p:nvPicPr>
          <p:cNvPr id="185" name="Google Shape;185;p9"/>
          <p:cNvPicPr preferRelativeResize="0"/>
          <p:nvPr/>
        </p:nvPicPr>
        <p:blipFill rotWithShape="1">
          <a:blip r:embed="rId5">
            <a:alphaModFix/>
          </a:blip>
          <a:srcRect b="0" l="0" r="0" t="0"/>
          <a:stretch/>
        </p:blipFill>
        <p:spPr>
          <a:xfrm>
            <a:off x="171635" y="108217"/>
            <a:ext cx="1657380" cy="1308458"/>
          </a:xfrm>
          <a:prstGeom prst="rect">
            <a:avLst/>
          </a:prstGeom>
          <a:noFill/>
          <a:ln>
            <a:noFill/>
          </a:ln>
        </p:spPr>
      </p:pic>
      <p:sp>
        <p:nvSpPr>
          <p:cNvPr id="186" name="Google Shape;186;p9"/>
          <p:cNvSpPr/>
          <p:nvPr/>
        </p:nvSpPr>
        <p:spPr>
          <a:xfrm>
            <a:off x="10599312" y="660713"/>
            <a:ext cx="1592687" cy="27944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Year 3</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2017-09-13T11:42:24Z</dcterms:created>
  <dc:creator>Stephen Scott</dc:creator>
</cp:coreProperties>
</file>